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5"/>
  </p:notesMasterIdLst>
  <p:sldIdLst>
    <p:sldId id="256" r:id="rId2"/>
    <p:sldId id="503" r:id="rId3"/>
    <p:sldId id="312" r:id="rId4"/>
    <p:sldId id="295" r:id="rId5"/>
    <p:sldId id="375" r:id="rId6"/>
    <p:sldId id="443" r:id="rId7"/>
    <p:sldId id="452" r:id="rId8"/>
    <p:sldId id="444" r:id="rId9"/>
    <p:sldId id="445" r:id="rId10"/>
    <p:sldId id="446" r:id="rId11"/>
    <p:sldId id="447" r:id="rId12"/>
    <p:sldId id="448" r:id="rId13"/>
    <p:sldId id="449" r:id="rId14"/>
    <p:sldId id="450" r:id="rId15"/>
    <p:sldId id="451" r:id="rId16"/>
    <p:sldId id="453" r:id="rId17"/>
    <p:sldId id="454" r:id="rId18"/>
    <p:sldId id="455" r:id="rId19"/>
    <p:sldId id="456" r:id="rId20"/>
    <p:sldId id="457" r:id="rId21"/>
    <p:sldId id="458" r:id="rId22"/>
    <p:sldId id="459" r:id="rId23"/>
    <p:sldId id="460" r:id="rId24"/>
    <p:sldId id="461" r:id="rId25"/>
    <p:sldId id="462" r:id="rId26"/>
    <p:sldId id="463" r:id="rId27"/>
    <p:sldId id="465" r:id="rId28"/>
    <p:sldId id="466" r:id="rId29"/>
    <p:sldId id="464" r:id="rId30"/>
    <p:sldId id="467" r:id="rId31"/>
    <p:sldId id="469" r:id="rId32"/>
    <p:sldId id="468" r:id="rId33"/>
    <p:sldId id="470" r:id="rId34"/>
    <p:sldId id="471" r:id="rId35"/>
    <p:sldId id="472" r:id="rId36"/>
    <p:sldId id="476" r:id="rId37"/>
    <p:sldId id="440" r:id="rId38"/>
    <p:sldId id="477" r:id="rId39"/>
    <p:sldId id="478" r:id="rId40"/>
    <p:sldId id="479" r:id="rId41"/>
    <p:sldId id="480" r:id="rId42"/>
    <p:sldId id="481" r:id="rId43"/>
    <p:sldId id="482" r:id="rId44"/>
    <p:sldId id="483" r:id="rId45"/>
    <p:sldId id="484" r:id="rId46"/>
    <p:sldId id="485" r:id="rId47"/>
    <p:sldId id="486" r:id="rId48"/>
    <p:sldId id="487" r:id="rId49"/>
    <p:sldId id="488" r:id="rId50"/>
    <p:sldId id="489" r:id="rId51"/>
    <p:sldId id="490" r:id="rId52"/>
    <p:sldId id="491" r:id="rId53"/>
    <p:sldId id="492" r:id="rId54"/>
    <p:sldId id="493" r:id="rId55"/>
    <p:sldId id="494" r:id="rId56"/>
    <p:sldId id="496" r:id="rId57"/>
    <p:sldId id="497" r:id="rId58"/>
    <p:sldId id="498" r:id="rId59"/>
    <p:sldId id="499" r:id="rId60"/>
    <p:sldId id="441" r:id="rId61"/>
    <p:sldId id="500" r:id="rId62"/>
    <p:sldId id="501" r:id="rId63"/>
    <p:sldId id="502" r:id="rId64"/>
  </p:sldIdLst>
  <p:sldSz cx="9144000" cy="6858000" type="screen4x3"/>
  <p:notesSz cx="7315200" cy="9601200"/>
  <p:custDataLst>
    <p:tags r:id="rId66"/>
  </p:custDataLst>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329BC"/>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5254" autoAdjust="0"/>
  </p:normalViewPr>
  <p:slideViewPr>
    <p:cSldViewPr>
      <p:cViewPr>
        <p:scale>
          <a:sx n="60" d="100"/>
          <a:sy n="60" d="100"/>
        </p:scale>
        <p:origin x="-1350" y="-12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fontAlgn="auto">
              <a:spcBef>
                <a:spcPts val="0"/>
              </a:spcBef>
              <a:spcAft>
                <a:spcPts val="0"/>
              </a:spcAft>
              <a:defRPr sz="1300">
                <a:latin typeface="+mn-lt"/>
                <a:cs typeface="+mn-cs"/>
              </a:defRPr>
            </a:lvl1pPr>
          </a:lstStyle>
          <a:p>
            <a:pPr>
              <a:defRPr/>
            </a:pPr>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fontAlgn="auto">
              <a:spcBef>
                <a:spcPts val="0"/>
              </a:spcBef>
              <a:spcAft>
                <a:spcPts val="0"/>
              </a:spcAft>
              <a:defRPr sz="1300">
                <a:latin typeface="+mn-lt"/>
                <a:cs typeface="+mn-cs"/>
              </a:defRPr>
            </a:lvl1pPr>
          </a:lstStyle>
          <a:p>
            <a:pPr>
              <a:defRPr/>
            </a:pPr>
            <a:fld id="{F3704E20-C25C-47C4-B969-86E669F7D982}" type="datetimeFigureOut">
              <a:rPr lang="en-US"/>
              <a:pPr>
                <a:defRPr/>
              </a:pPr>
              <a:t>4/9/2013</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smtClean="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fontAlgn="auto">
              <a:spcBef>
                <a:spcPts val="0"/>
              </a:spcBef>
              <a:spcAft>
                <a:spcPts val="0"/>
              </a:spcAft>
              <a:defRPr sz="13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fontAlgn="auto">
              <a:spcBef>
                <a:spcPts val="0"/>
              </a:spcBef>
              <a:spcAft>
                <a:spcPts val="0"/>
              </a:spcAft>
              <a:defRPr sz="1300">
                <a:latin typeface="+mn-lt"/>
                <a:cs typeface="+mn-cs"/>
              </a:defRPr>
            </a:lvl1pPr>
          </a:lstStyle>
          <a:p>
            <a:pPr>
              <a:defRPr/>
            </a:pPr>
            <a:fld id="{BBDC8BF1-6700-46EF-916C-3F55B966F52D}"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 is wrong</a:t>
            </a:r>
            <a:r>
              <a:rPr lang="en-US" baseline="0" dirty="0" smtClean="0"/>
              <a:t> with these number lines?</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17</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Always subtracting the smal</a:t>
            </a:r>
            <a:r>
              <a:rPr lang="en-US" baseline="0" dirty="0" smtClean="0"/>
              <a:t>ler number from the larger number not paying attention to the minuend and the </a:t>
            </a:r>
            <a:r>
              <a:rPr lang="en-US" baseline="0" dirty="0" err="1" smtClean="0"/>
              <a:t>subrahend</a:t>
            </a:r>
            <a:r>
              <a:rPr lang="en-US" baseline="0" dirty="0" smtClean="0"/>
              <a:t> – result of an over generalized rule instruction that focuses on subtraction algorithms instead of conceptual understanding. </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40</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Not sure when to rename a value </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41</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Not sur</a:t>
            </a:r>
            <a:r>
              <a:rPr lang="en-US" baseline="0" dirty="0" smtClean="0"/>
              <a:t>e where to rename</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42</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Not sur</a:t>
            </a:r>
            <a:r>
              <a:rPr lang="en-US" baseline="0" dirty="0" smtClean="0"/>
              <a:t>e where </a:t>
            </a:r>
            <a:r>
              <a:rPr lang="en-US" baseline="0" smtClean="0"/>
              <a:t>to rename</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43</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 restricted the definition of addition and or subtraction </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44</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 restricted the definition of addition and or subtraction </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45</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63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anybody</a:t>
            </a:r>
            <a:r>
              <a:rPr lang="en-US" baseline="0" dirty="0" smtClean="0"/>
              <a:t> doesn’t have the book, there are extra’s in the cabinet in Room 170 </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Forgets to regroup</a:t>
            </a:r>
            <a:r>
              <a:rPr lang="en-US" baseline="0" dirty="0" smtClean="0"/>
              <a:t> to the to the next larger place – they forget the complete algorithm </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Started on the left not the right- procedural</a:t>
            </a:r>
            <a:r>
              <a:rPr lang="en-US" baseline="0" dirty="0" smtClean="0"/>
              <a:t> error</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10</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doesn’t understand the columns</a:t>
            </a:r>
            <a:r>
              <a:rPr lang="en-US" baseline="0" dirty="0" smtClean="0"/>
              <a:t> </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11</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doesn’t understand </a:t>
            </a:r>
            <a:r>
              <a:rPr lang="en-US" smtClean="0"/>
              <a:t>the columns</a:t>
            </a:r>
            <a:r>
              <a:rPr lang="en-US" baseline="0" smtClean="0"/>
              <a:t> </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12</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 restricted the definition of addition and or subtraction </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13</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 restricted the definition of addition and or subtraction </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14</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fails to recognized</a:t>
            </a:r>
            <a:r>
              <a:rPr lang="en-US" baseline="0" dirty="0" smtClean="0"/>
              <a:t> simple ways to reorganize the number to make addition easier.</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15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useBgFill="1">
        <p:nvSpPr>
          <p:cNvPr id="5" name="Rounded Rectangle 4"/>
          <p:cNvSpPr/>
          <p:nvPr/>
        </p:nvSpPr>
        <p:spPr>
          <a:xfrm>
            <a:off x="65088" y="69850"/>
            <a:ext cx="9013825" cy="6691313"/>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p:nvSpPr>
        <p:spPr>
          <a:xfrm>
            <a:off x="63500" y="1449388"/>
            <a:ext cx="9020175" cy="15271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6"/>
          <p:cNvSpPr/>
          <p:nvPr/>
        </p:nvSpPr>
        <p:spPr>
          <a:xfrm>
            <a:off x="63500" y="1397000"/>
            <a:ext cx="9020175" cy="12065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Rectangle 9"/>
          <p:cNvSpPr/>
          <p:nvPr/>
        </p:nvSpPr>
        <p:spPr>
          <a:xfrm>
            <a:off x="63500" y="2976563"/>
            <a:ext cx="9020175" cy="111125"/>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lang="en-US" smtClean="0"/>
              <a:t>Click to edit Master title style</a:t>
            </a:r>
            <a:endParaRPr lang="en-US"/>
          </a:p>
        </p:txBody>
      </p:sp>
      <p:sp>
        <p:nvSpPr>
          <p:cNvPr id="11" name="Date Placeholder 27"/>
          <p:cNvSpPr>
            <a:spLocks noGrp="1"/>
          </p:cNvSpPr>
          <p:nvPr>
            <p:ph type="dt" sz="half" idx="10"/>
          </p:nvPr>
        </p:nvSpPr>
        <p:spPr/>
        <p:txBody>
          <a:bodyPr/>
          <a:lstStyle>
            <a:lvl1pPr>
              <a:defRPr/>
            </a:lvl1pPr>
          </a:lstStyle>
          <a:p>
            <a:pPr>
              <a:defRPr/>
            </a:pPr>
            <a:fld id="{BE12B76F-B0D7-43E8-825F-A14A354FE552}" type="datetimeFigureOut">
              <a:rPr lang="en-US"/>
              <a:pPr>
                <a:defRPr/>
              </a:pPr>
              <a:t>4/9/2013</a:t>
            </a:fld>
            <a:endParaRPr lang="en-US"/>
          </a:p>
        </p:txBody>
      </p:sp>
      <p:sp>
        <p:nvSpPr>
          <p:cNvPr id="12" name="Footer Placeholder 16"/>
          <p:cNvSpPr>
            <a:spLocks noGrp="1"/>
          </p:cNvSpPr>
          <p:nvPr>
            <p:ph type="ftr" sz="quarter" idx="11"/>
          </p:nvPr>
        </p:nvSpPr>
        <p:spPr/>
        <p:txBody>
          <a:bodyPr/>
          <a:lstStyle>
            <a:lvl1pPr>
              <a:defRPr/>
            </a:lvl1pPr>
          </a:lstStyle>
          <a:p>
            <a:pPr>
              <a:defRPr/>
            </a:pPr>
            <a:endParaRPr lang="en-US"/>
          </a:p>
        </p:txBody>
      </p:sp>
      <p:sp>
        <p:nvSpPr>
          <p:cNvPr id="13" name="Slide Number Placeholder 28"/>
          <p:cNvSpPr>
            <a:spLocks noGrp="1"/>
          </p:cNvSpPr>
          <p:nvPr>
            <p:ph type="sldNum" sz="quarter" idx="12"/>
          </p:nvPr>
        </p:nvSpPr>
        <p:spPr/>
        <p:txBody>
          <a:bodyPr/>
          <a:lstStyle>
            <a:lvl1pPr>
              <a:defRPr sz="1400">
                <a:solidFill>
                  <a:srgbClr val="FFFFFF"/>
                </a:solidFill>
              </a:defRPr>
            </a:lvl1pPr>
          </a:lstStyle>
          <a:p>
            <a:pPr>
              <a:defRPr/>
            </a:pPr>
            <a:fld id="{6B41D74E-8EBA-4692-A567-3DEECBC6E98E}"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43AD4CF6-462C-4D69-A74A-5098F4C845F4}" type="datetimeFigureOut">
              <a:rPr lang="en-US"/>
              <a:pPr>
                <a:defRPr/>
              </a:pPr>
              <a:t>4/9/2013</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BEBC0A07-7ED8-462A-8FFC-989518E593F6}"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4495AB4E-F252-42EE-A428-531E42AD037C}" type="datetimeFigureOut">
              <a:rPr lang="en-US"/>
              <a:pPr>
                <a:defRPr/>
              </a:pPr>
              <a:t>4/9/2013</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51CEE074-71B2-4B54-BEE9-2C39268F0315}"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
          </p:nvPr>
        </p:nvSpPr>
        <p:spPr>
          <a:xfrm>
            <a:off x="914400" y="1447800"/>
            <a:ext cx="77724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B9A6858C-94DD-4219-BE95-C578B40ECAEC}" type="datetimeFigureOut">
              <a:rPr lang="en-US"/>
              <a:pPr>
                <a:defRPr/>
              </a:pPr>
              <a:t>4/9/2013</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C656C7E8-A57F-4930-A07A-D6EB3B87FC5F}"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useBgFill="1">
        <p:nvSpPr>
          <p:cNvPr id="5" name="Rounded Rectangle 4"/>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p:nvSpPr>
        <p:spPr>
          <a:xfrm flipV="1">
            <a:off x="69850" y="2376488"/>
            <a:ext cx="9013825" cy="920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6"/>
          <p:cNvSpPr/>
          <p:nvPr/>
        </p:nvSpPr>
        <p:spPr>
          <a:xfrm>
            <a:off x="69850" y="2341563"/>
            <a:ext cx="9013825" cy="46037"/>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tangle 7"/>
          <p:cNvSpPr/>
          <p:nvPr/>
        </p:nvSpPr>
        <p:spPr>
          <a:xfrm>
            <a:off x="68263" y="2468563"/>
            <a:ext cx="9015412" cy="4603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722313" y="952500"/>
            <a:ext cx="7772400" cy="1362075"/>
          </a:xfrm>
        </p:spPr>
        <p:txBody>
          <a:bodyPr/>
          <a:lstStyle>
            <a:lvl1pPr algn="l">
              <a:buNone/>
              <a:defRPr sz="4000" b="0" cap="none"/>
            </a:lvl1pPr>
          </a:lstStyle>
          <a:p>
            <a:r>
              <a:rPr lang="en-US" smtClean="0"/>
              <a:t>Click to edit Master title style</a:t>
            </a:r>
            <a:endParaRPr lang="en-US"/>
          </a:p>
        </p:txBody>
      </p:sp>
      <p:sp>
        <p:nvSpPr>
          <p:cNvPr id="3" name="Text Placeholder 2"/>
          <p:cNvSpPr>
            <a:spLocks noGrp="1"/>
          </p:cNvSpPr>
          <p:nvPr>
            <p:ph type="body" idx="1"/>
          </p:nvPr>
        </p:nvSpPr>
        <p:spPr>
          <a:xfrm>
            <a:off x="722313" y="2547938"/>
            <a:ext cx="7772400" cy="1338262"/>
          </a:xfrm>
        </p:spPr>
        <p:txBody>
          <a:bodyPr/>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9" name="Date Placeholder 3"/>
          <p:cNvSpPr>
            <a:spLocks noGrp="1"/>
          </p:cNvSpPr>
          <p:nvPr>
            <p:ph type="dt" sz="half" idx="10"/>
          </p:nvPr>
        </p:nvSpPr>
        <p:spPr/>
        <p:txBody>
          <a:bodyPr/>
          <a:lstStyle>
            <a:lvl1pPr>
              <a:defRPr/>
            </a:lvl1pPr>
          </a:lstStyle>
          <a:p>
            <a:pPr>
              <a:defRPr/>
            </a:pPr>
            <a:fld id="{1253B426-0FF3-4C8B-8455-9B8BBC126D87}" type="datetimeFigureOut">
              <a:rPr lang="en-US"/>
              <a:pPr>
                <a:defRPr/>
              </a:pPr>
              <a:t>4/9/2013</a:t>
            </a:fld>
            <a:endParaRPr lang="en-US"/>
          </a:p>
        </p:txBody>
      </p:sp>
      <p:sp>
        <p:nvSpPr>
          <p:cNvPr id="10" name="Footer Placeholder 4"/>
          <p:cNvSpPr>
            <a:spLocks noGrp="1"/>
          </p:cNvSpPr>
          <p:nvPr>
            <p:ph type="ftr" sz="quarter" idx="11"/>
          </p:nvPr>
        </p:nvSpPr>
        <p:spPr>
          <a:xfrm>
            <a:off x="800100" y="6172200"/>
            <a:ext cx="4000500" cy="457200"/>
          </a:xfrm>
        </p:spPr>
        <p:txBody>
          <a:bodyPr/>
          <a:lstStyle>
            <a:lvl1pPr>
              <a:defRPr/>
            </a:lvl1pPr>
          </a:lstStyle>
          <a:p>
            <a:pPr>
              <a:defRPr/>
            </a:pPr>
            <a:endParaRPr lang="en-US"/>
          </a:p>
        </p:txBody>
      </p:sp>
      <p:sp>
        <p:nvSpPr>
          <p:cNvPr id="11" name="Slide Number Placeholder 5"/>
          <p:cNvSpPr>
            <a:spLocks noGrp="1"/>
          </p:cNvSpPr>
          <p:nvPr>
            <p:ph type="sldNum" sz="quarter" idx="12"/>
          </p:nvPr>
        </p:nvSpPr>
        <p:spPr>
          <a:xfrm>
            <a:off x="146050" y="6208713"/>
            <a:ext cx="457200" cy="457200"/>
          </a:xfrm>
        </p:spPr>
        <p:txBody>
          <a:bodyPr/>
          <a:lstStyle>
            <a:lvl1pPr>
              <a:defRPr/>
            </a:lvl1pPr>
          </a:lstStyle>
          <a:p>
            <a:pPr>
              <a:defRPr/>
            </a:pPr>
            <a:fld id="{B941F8F7-1398-4E06-A17D-71B705479028}"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
          </p:nvPr>
        </p:nvSpPr>
        <p:spPr>
          <a:xfrm>
            <a:off x="914400" y="1447800"/>
            <a:ext cx="374904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4933950" y="1447800"/>
            <a:ext cx="374904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B92054BA-0F23-4327-BA4B-26CB1F9CB5E2}" type="datetimeFigureOut">
              <a:rPr lang="en-US"/>
              <a:pPr>
                <a:defRPr/>
              </a:pPr>
              <a:t>4/9/2013</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44BD425A-A8F4-49AC-83C6-2A1F88D9B2BC}"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11" name="Content Placeholder 10"/>
          <p:cNvSpPr>
            <a:spLocks noGrp="1"/>
          </p:cNvSpPr>
          <p:nvPr>
            <p:ph sz="half" idx="2"/>
          </p:nvPr>
        </p:nvSpPr>
        <p:spPr>
          <a:xfrm>
            <a:off x="914400" y="2247900"/>
            <a:ext cx="37338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half" idx="4"/>
          </p:nvPr>
        </p:nvSpPr>
        <p:spPr>
          <a:xfrm>
            <a:off x="4953000" y="2247900"/>
            <a:ext cx="37338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a:lvl1pPr>
          </a:lstStyle>
          <a:p>
            <a:pPr>
              <a:defRPr/>
            </a:pPr>
            <a:fld id="{6CE5DAB6-0419-4DDD-8AA9-0350BD39A9A6}" type="datetimeFigureOut">
              <a:rPr lang="en-US"/>
              <a:pPr>
                <a:defRPr/>
              </a:pPr>
              <a:t>4/9/2013</a:t>
            </a:fld>
            <a:endParaRPr lang="en-US"/>
          </a:p>
        </p:txBody>
      </p:sp>
      <p:sp>
        <p:nvSpPr>
          <p:cNvPr id="8" name="Footer Placeholder 2"/>
          <p:cNvSpPr>
            <a:spLocks noGrp="1"/>
          </p:cNvSpPr>
          <p:nvPr>
            <p:ph type="ftr" sz="quarter" idx="11"/>
          </p:nvPr>
        </p:nvSpPr>
        <p:spPr/>
        <p:txBody>
          <a:bodyPr/>
          <a:lstStyle>
            <a:lvl1pPr>
              <a:defRPr/>
            </a:lvl1pPr>
          </a:lstStyle>
          <a:p>
            <a:pPr>
              <a:defRPr/>
            </a:pPr>
            <a:endParaRPr lang="en-US"/>
          </a:p>
        </p:txBody>
      </p:sp>
      <p:sp>
        <p:nvSpPr>
          <p:cNvPr id="9" name="Slide Number Placeholder 22"/>
          <p:cNvSpPr>
            <a:spLocks noGrp="1"/>
          </p:cNvSpPr>
          <p:nvPr>
            <p:ph type="sldNum" sz="quarter" idx="12"/>
          </p:nvPr>
        </p:nvSpPr>
        <p:spPr/>
        <p:txBody>
          <a:bodyPr/>
          <a:lstStyle>
            <a:lvl1pPr>
              <a:defRPr/>
            </a:lvl1pPr>
          </a:lstStyle>
          <a:p>
            <a:pPr>
              <a:defRPr/>
            </a:pPr>
            <a:fld id="{79FE7DCF-0AA0-44C6-ADFD-DF53B394B66E}"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fld id="{EC396978-B03F-4EE4-8FE1-A6742A7C087D}" type="datetimeFigureOut">
              <a:rPr lang="en-US"/>
              <a:pPr>
                <a:defRPr/>
              </a:pPr>
              <a:t>4/9/2013</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22"/>
          <p:cNvSpPr>
            <a:spLocks noGrp="1"/>
          </p:cNvSpPr>
          <p:nvPr>
            <p:ph type="sldNum" sz="quarter" idx="12"/>
          </p:nvPr>
        </p:nvSpPr>
        <p:spPr/>
        <p:txBody>
          <a:bodyPr/>
          <a:lstStyle>
            <a:lvl1pPr>
              <a:defRPr/>
            </a:lvl1pPr>
          </a:lstStyle>
          <a:p>
            <a:pPr>
              <a:defRPr/>
            </a:pPr>
            <a:fld id="{AE2046E3-D041-4D11-9A05-B1B91E59E88A}"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fld id="{6DAD458A-BCE1-446B-86E8-CAA10C802782}" type="datetimeFigureOut">
              <a:rPr lang="en-US"/>
              <a:pPr>
                <a:defRPr/>
              </a:pPr>
              <a:t>4/9/2013</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22"/>
          <p:cNvSpPr>
            <a:spLocks noGrp="1"/>
          </p:cNvSpPr>
          <p:nvPr>
            <p:ph type="sldNum" sz="quarter" idx="12"/>
          </p:nvPr>
        </p:nvSpPr>
        <p:spPr/>
        <p:txBody>
          <a:bodyPr/>
          <a:lstStyle>
            <a:lvl1pPr>
              <a:defRPr/>
            </a:lvl1pPr>
          </a:lstStyle>
          <a:p>
            <a:pPr>
              <a:defRPr/>
            </a:pPr>
            <a:fld id="{6E3DE8A5-BB14-4CDE-9CF4-77225FA34BE2}"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useBgFill="1">
        <p:nvSpPr>
          <p:cNvPr id="6" name="Rounded Rectangle 5"/>
          <p:cNvSpPr/>
          <p:nvPr/>
        </p:nvSpPr>
        <p:spPr>
          <a:xfrm>
            <a:off x="63500" y="69850"/>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914400" y="273050"/>
            <a:ext cx="7772400" cy="1143000"/>
          </a:xfrm>
        </p:spPr>
        <p:txBody>
          <a:bodyPr/>
          <a:lstStyle>
            <a:lvl1pPr algn="l">
              <a:buNone/>
              <a:defRPr sz="4000" b="0"/>
            </a:lvl1pPr>
          </a:lstStyle>
          <a:p>
            <a:r>
              <a:rPr lang="en-US" smtClean="0"/>
              <a:t>Click to edit Master title style</a:t>
            </a:r>
            <a:endParaRPr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1" name="Content Placeholder 10"/>
          <p:cNvSpPr>
            <a:spLocks noGrp="1"/>
          </p:cNvSpPr>
          <p:nvPr>
            <p:ph sz="quarter" idx="1"/>
          </p:nvPr>
        </p:nvSpPr>
        <p:spPr>
          <a:xfrm>
            <a:off x="2971800" y="1600200"/>
            <a:ext cx="57150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4"/>
          <p:cNvSpPr>
            <a:spLocks noGrp="1"/>
          </p:cNvSpPr>
          <p:nvPr>
            <p:ph type="dt" sz="half" idx="10"/>
          </p:nvPr>
        </p:nvSpPr>
        <p:spPr/>
        <p:txBody>
          <a:bodyPr/>
          <a:lstStyle>
            <a:lvl1pPr>
              <a:defRPr/>
            </a:lvl1pPr>
          </a:lstStyle>
          <a:p>
            <a:pPr>
              <a:defRPr/>
            </a:pPr>
            <a:fld id="{0DDDC92F-8CEA-434B-B4B2-F6111C84C716}" type="datetimeFigureOut">
              <a:rPr lang="en-US"/>
              <a:pPr>
                <a:defRPr/>
              </a:pPr>
              <a:t>4/9/2013</a:t>
            </a:fld>
            <a:endParaRPr lang="en-US"/>
          </a:p>
        </p:txBody>
      </p:sp>
      <p:sp>
        <p:nvSpPr>
          <p:cNvPr id="8" name="Footer Placeholder 5"/>
          <p:cNvSpPr>
            <a:spLocks noGrp="1"/>
          </p:cNvSpPr>
          <p:nvPr>
            <p:ph type="ftr" sz="quarter" idx="11"/>
          </p:nvPr>
        </p:nvSpPr>
        <p:spPr/>
        <p:txBody>
          <a:bodyPr/>
          <a:lstStyle>
            <a:lvl1pPr>
              <a:defRPr/>
            </a:lvl1pPr>
          </a:lstStyle>
          <a:p>
            <a:pPr>
              <a:defRPr/>
            </a:pPr>
            <a:endParaRPr lang="en-US"/>
          </a:p>
        </p:txBody>
      </p:sp>
      <p:sp>
        <p:nvSpPr>
          <p:cNvPr id="9" name="Slide Number Placeholder 6"/>
          <p:cNvSpPr>
            <a:spLocks noGrp="1"/>
          </p:cNvSpPr>
          <p:nvPr>
            <p:ph type="sldNum" sz="quarter" idx="12"/>
          </p:nvPr>
        </p:nvSpPr>
        <p:spPr/>
        <p:txBody>
          <a:bodyPr/>
          <a:lstStyle>
            <a:lvl1pPr>
              <a:defRPr/>
            </a:lvl1pPr>
          </a:lstStyle>
          <a:p>
            <a:pPr>
              <a:defRPr/>
            </a:pPr>
            <a:fld id="{ACF87B99-56D4-4446-B2ED-525ACA9215E9}"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p:cNvSpPr/>
          <p:nvPr/>
        </p:nvSpPr>
        <p:spPr>
          <a:xfrm flipV="1">
            <a:off x="68263" y="4683125"/>
            <a:ext cx="9007475" cy="920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p:nvSpPr>
        <p:spPr>
          <a:xfrm>
            <a:off x="68263" y="4649788"/>
            <a:ext cx="9007475" cy="46037"/>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6"/>
          <p:cNvSpPr/>
          <p:nvPr/>
        </p:nvSpPr>
        <p:spPr>
          <a:xfrm>
            <a:off x="68263" y="4773613"/>
            <a:ext cx="9007475" cy="47625"/>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normAutofit/>
          </a:bodyPr>
          <a:lstStyle>
            <a:lvl1pPr marL="0" indent="0">
              <a:buNone/>
              <a:defRPr sz="3200"/>
            </a:lvl1pPr>
          </a:lstStyle>
          <a:p>
            <a:pPr lvl="0"/>
            <a:r>
              <a:rPr lang="en-US" noProof="0" smtClean="0"/>
              <a:t>Click icon to add picture</a:t>
            </a:r>
            <a:endParaRPr lang="en-US" noProof="0" dirty="0"/>
          </a:p>
        </p:txBody>
      </p:sp>
      <p:sp>
        <p:nvSpPr>
          <p:cNvPr id="8" name="Date Placeholder 4"/>
          <p:cNvSpPr>
            <a:spLocks noGrp="1"/>
          </p:cNvSpPr>
          <p:nvPr>
            <p:ph type="dt" sz="half" idx="10"/>
          </p:nvPr>
        </p:nvSpPr>
        <p:spPr/>
        <p:txBody>
          <a:bodyPr/>
          <a:lstStyle>
            <a:lvl1pPr>
              <a:defRPr/>
            </a:lvl1pPr>
          </a:lstStyle>
          <a:p>
            <a:pPr>
              <a:defRPr/>
            </a:pPr>
            <a:fld id="{4E53F568-93F5-4749-9DCB-A6B5E5938604}" type="datetimeFigureOut">
              <a:rPr lang="en-US"/>
              <a:pPr>
                <a:defRPr/>
              </a:pPr>
              <a:t>4/9/2013</a:t>
            </a:fld>
            <a:endParaRPr lang="en-US"/>
          </a:p>
        </p:txBody>
      </p:sp>
      <p:sp>
        <p:nvSpPr>
          <p:cNvPr id="9" name="Footer Placeholder 5"/>
          <p:cNvSpPr>
            <a:spLocks noGrp="1"/>
          </p:cNvSpPr>
          <p:nvPr>
            <p:ph type="ftr" sz="quarter" idx="11"/>
          </p:nvPr>
        </p:nvSpPr>
        <p:spPr>
          <a:xfrm>
            <a:off x="914400" y="6172200"/>
            <a:ext cx="3886200" cy="457200"/>
          </a:xfrm>
        </p:spPr>
        <p:txBody>
          <a:bodyPr/>
          <a:lstStyle>
            <a:lvl1pPr>
              <a:defRPr/>
            </a:lvl1pPr>
          </a:lstStyle>
          <a:p>
            <a:pPr>
              <a:defRPr/>
            </a:pPr>
            <a:endParaRPr lang="en-US"/>
          </a:p>
        </p:txBody>
      </p:sp>
      <p:sp>
        <p:nvSpPr>
          <p:cNvPr id="10" name="Slide Number Placeholder 6"/>
          <p:cNvSpPr>
            <a:spLocks noGrp="1"/>
          </p:cNvSpPr>
          <p:nvPr>
            <p:ph type="sldNum" sz="quarter" idx="12"/>
          </p:nvPr>
        </p:nvSpPr>
        <p:spPr>
          <a:xfrm>
            <a:off x="146050" y="6208713"/>
            <a:ext cx="457200" cy="457200"/>
          </a:xfrm>
        </p:spPr>
        <p:txBody>
          <a:bodyPr/>
          <a:lstStyle>
            <a:lvl1pPr>
              <a:defRPr/>
            </a:lvl1pPr>
          </a:lstStyle>
          <a:p>
            <a:pPr>
              <a:defRPr/>
            </a:pPr>
            <a:fld id="{98BF2E31-9DBF-4347-A5DA-082827282690}"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useBgFill="1">
        <p:nvSpPr>
          <p:cNvPr id="8" name="Rounded Rectangle 7"/>
          <p:cNvSpPr/>
          <p:nvPr/>
        </p:nvSpPr>
        <p:spPr>
          <a:xfrm>
            <a:off x="63500" y="69850"/>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28" name="Title Placeholder 21"/>
          <p:cNvSpPr>
            <a:spLocks noGrp="1"/>
          </p:cNvSpPr>
          <p:nvPr>
            <p:ph type="title"/>
          </p:nvPr>
        </p:nvSpPr>
        <p:spPr bwMode="auto">
          <a:xfrm>
            <a:off x="914400" y="274638"/>
            <a:ext cx="7772400" cy="1143000"/>
          </a:xfrm>
          <a:prstGeom prst="rect">
            <a:avLst/>
          </a:prstGeom>
          <a:noFill/>
          <a:ln w="9525">
            <a:noFill/>
            <a:miter lim="800000"/>
            <a:headEnd/>
            <a:tailEnd/>
          </a:ln>
        </p:spPr>
        <p:txBody>
          <a:bodyPr vert="horz" wrap="square" lIns="91440" tIns="45720" rIns="91440" bIns="91440" numCol="1" anchor="b" anchorCtr="0" compatLnSpc="1">
            <a:prstTxWarp prst="textNoShape">
              <a:avLst/>
            </a:prstTxWarp>
          </a:bodyPr>
          <a:lstStyle/>
          <a:p>
            <a:pPr lvl="0"/>
            <a:r>
              <a:rPr lang="en-US" smtClean="0"/>
              <a:t>Click to edit Master title style</a:t>
            </a:r>
          </a:p>
        </p:txBody>
      </p:sp>
      <p:sp>
        <p:nvSpPr>
          <p:cNvPr id="1029" name="Text Placeholder 12"/>
          <p:cNvSpPr>
            <a:spLocks noGrp="1"/>
          </p:cNvSpPr>
          <p:nvPr>
            <p:ph type="body" idx="1"/>
          </p:nvPr>
        </p:nvSpPr>
        <p:spPr bwMode="auto">
          <a:xfrm>
            <a:off x="914400" y="1447800"/>
            <a:ext cx="77724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fontAlgn="auto" latinLnBrk="0" hangingPunct="1">
              <a:spcBef>
                <a:spcPts val="0"/>
              </a:spcBef>
              <a:spcAft>
                <a:spcPts val="0"/>
              </a:spcAft>
              <a:defRPr kumimoji="0" sz="1400">
                <a:solidFill>
                  <a:schemeClr val="tx2"/>
                </a:solidFill>
                <a:latin typeface="+mn-lt"/>
                <a:cs typeface="+mn-cs"/>
              </a:defRPr>
            </a:lvl1pPr>
          </a:lstStyle>
          <a:p>
            <a:pPr>
              <a:defRPr/>
            </a:pPr>
            <a:fld id="{A8FAC8F4-F737-4F2C-A2B9-BF909F61B64D}" type="datetimeFigureOut">
              <a:rPr lang="en-US"/>
              <a:pPr>
                <a:defRPr/>
              </a:pPr>
              <a:t>4/9/2013</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fontAlgn="auto" latinLnBrk="0" hangingPunct="1">
              <a:spcBef>
                <a:spcPts val="0"/>
              </a:spcBef>
              <a:spcAft>
                <a:spcPts val="0"/>
              </a:spcAft>
              <a:defRPr kumimoji="0" sz="1400">
                <a:solidFill>
                  <a:schemeClr val="tx2"/>
                </a:solidFill>
                <a:latin typeface="+mn-lt"/>
                <a:cs typeface="+mn-cs"/>
              </a:defRPr>
            </a:lvl1pPr>
          </a:lstStyle>
          <a:p>
            <a:pPr>
              <a:defRPr/>
            </a:pPr>
            <a:endParaRPr lang="en-US"/>
          </a:p>
        </p:txBody>
      </p:sp>
      <p:sp>
        <p:nvSpPr>
          <p:cNvPr id="23" name="Slide Number Placeholder 22"/>
          <p:cNvSpPr>
            <a:spLocks noGrp="1"/>
          </p:cNvSpPr>
          <p:nvPr>
            <p:ph type="sldNum" sz="quarter" idx="4"/>
          </p:nvPr>
        </p:nvSpPr>
        <p:spPr>
          <a:xfrm>
            <a:off x="146050" y="6210300"/>
            <a:ext cx="457200" cy="457200"/>
          </a:xfrm>
          <a:prstGeom prst="ellipse">
            <a:avLst/>
          </a:prstGeom>
          <a:solidFill>
            <a:schemeClr val="accent1"/>
          </a:solidFill>
        </p:spPr>
        <p:txBody>
          <a:bodyPr wrap="none" lIns="0" tIns="0" rIns="0" bIns="0" anchor="ctr" anchorCtr="1">
            <a:noAutofit/>
          </a:bodyPr>
          <a:lstStyle>
            <a:lvl1pPr algn="ctr" eaLnBrk="1" fontAlgn="auto" latinLnBrk="0" hangingPunct="1">
              <a:spcBef>
                <a:spcPts val="0"/>
              </a:spcBef>
              <a:spcAft>
                <a:spcPts val="0"/>
              </a:spcAft>
              <a:defRPr kumimoji="0" sz="1400">
                <a:solidFill>
                  <a:srgbClr val="FFFFFF"/>
                </a:solidFill>
                <a:latin typeface="+mj-lt"/>
                <a:ea typeface="+mj-ea"/>
                <a:cs typeface="+mj-cs"/>
              </a:defRPr>
            </a:lvl1pPr>
          </a:lstStyle>
          <a:p>
            <a:pPr>
              <a:defRPr/>
            </a:pPr>
            <a:fld id="{3B790F3B-3FAC-462A-BCB1-BCF278E8E8F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98" r:id="rId1"/>
    <p:sldLayoutId id="2147483691" r:id="rId2"/>
    <p:sldLayoutId id="2147483699" r:id="rId3"/>
    <p:sldLayoutId id="2147483692" r:id="rId4"/>
    <p:sldLayoutId id="2147483693" r:id="rId5"/>
    <p:sldLayoutId id="2147483694" r:id="rId6"/>
    <p:sldLayoutId id="2147483695" r:id="rId7"/>
    <p:sldLayoutId id="2147483700" r:id="rId8"/>
    <p:sldLayoutId id="2147483701" r:id="rId9"/>
    <p:sldLayoutId id="2147483696" r:id="rId10"/>
    <p:sldLayoutId id="2147483697" r:id="rId11"/>
  </p:sldLayoutIdLst>
  <p:txStyles>
    <p:titleStyle>
      <a:lvl1pPr algn="l" rtl="0" eaLnBrk="0" fontAlgn="base" hangingPunct="0">
        <a:spcBef>
          <a:spcPct val="0"/>
        </a:spcBef>
        <a:spcAft>
          <a:spcPct val="0"/>
        </a:spcAft>
        <a:defRPr sz="4000" kern="12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Franklin Gothic Book" pitchFamily="34" charset="0"/>
        </a:defRPr>
      </a:lvl2pPr>
      <a:lvl3pPr algn="l" rtl="0" eaLnBrk="0" fontAlgn="base" hangingPunct="0">
        <a:spcBef>
          <a:spcPct val="0"/>
        </a:spcBef>
        <a:spcAft>
          <a:spcPct val="0"/>
        </a:spcAft>
        <a:defRPr sz="4000">
          <a:solidFill>
            <a:schemeClr val="tx2"/>
          </a:solidFill>
          <a:latin typeface="Franklin Gothic Book" pitchFamily="34" charset="0"/>
        </a:defRPr>
      </a:lvl3pPr>
      <a:lvl4pPr algn="l" rtl="0" eaLnBrk="0" fontAlgn="base" hangingPunct="0">
        <a:spcBef>
          <a:spcPct val="0"/>
        </a:spcBef>
        <a:spcAft>
          <a:spcPct val="0"/>
        </a:spcAft>
        <a:defRPr sz="4000">
          <a:solidFill>
            <a:schemeClr val="tx2"/>
          </a:solidFill>
          <a:latin typeface="Franklin Gothic Book" pitchFamily="34" charset="0"/>
        </a:defRPr>
      </a:lvl4pPr>
      <a:lvl5pPr algn="l" rtl="0" eaLnBrk="0" fontAlgn="base" hangingPunct="0">
        <a:spcBef>
          <a:spcPct val="0"/>
        </a:spcBef>
        <a:spcAft>
          <a:spcPct val="0"/>
        </a:spcAft>
        <a:defRPr sz="4000">
          <a:solidFill>
            <a:schemeClr val="tx2"/>
          </a:solidFill>
          <a:latin typeface="Franklin Gothic Book" pitchFamily="34" charset="0"/>
        </a:defRPr>
      </a:lvl5pPr>
      <a:lvl6pPr marL="457200" algn="l" rtl="0" fontAlgn="base">
        <a:spcBef>
          <a:spcPct val="0"/>
        </a:spcBef>
        <a:spcAft>
          <a:spcPct val="0"/>
        </a:spcAft>
        <a:defRPr sz="4000">
          <a:solidFill>
            <a:schemeClr val="tx2"/>
          </a:solidFill>
          <a:latin typeface="Franklin Gothic Book" pitchFamily="34" charset="0"/>
        </a:defRPr>
      </a:lvl6pPr>
      <a:lvl7pPr marL="914400" algn="l" rtl="0" fontAlgn="base">
        <a:spcBef>
          <a:spcPct val="0"/>
        </a:spcBef>
        <a:spcAft>
          <a:spcPct val="0"/>
        </a:spcAft>
        <a:defRPr sz="4000">
          <a:solidFill>
            <a:schemeClr val="tx2"/>
          </a:solidFill>
          <a:latin typeface="Franklin Gothic Book" pitchFamily="34" charset="0"/>
        </a:defRPr>
      </a:lvl7pPr>
      <a:lvl8pPr marL="1371600" algn="l" rtl="0" fontAlgn="base">
        <a:spcBef>
          <a:spcPct val="0"/>
        </a:spcBef>
        <a:spcAft>
          <a:spcPct val="0"/>
        </a:spcAft>
        <a:defRPr sz="4000">
          <a:solidFill>
            <a:schemeClr val="tx2"/>
          </a:solidFill>
          <a:latin typeface="Franklin Gothic Book" pitchFamily="34" charset="0"/>
        </a:defRPr>
      </a:lvl8pPr>
      <a:lvl9pPr marL="1828800" algn="l" rtl="0" fontAlgn="base">
        <a:spcBef>
          <a:spcPct val="0"/>
        </a:spcBef>
        <a:spcAft>
          <a:spcPct val="0"/>
        </a:spcAft>
        <a:defRPr sz="4000">
          <a:solidFill>
            <a:schemeClr val="tx2"/>
          </a:solidFill>
          <a:latin typeface="Franklin Gothic Book" pitchFamily="34" charset="0"/>
        </a:defRPr>
      </a:lvl9pPr>
    </p:titleStyle>
    <p:body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E6B1A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A28E6A"/>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A28E6A"/>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6.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7.gif"/><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6.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hyperlink" Target="http://www.amazon.com/gp/product/images/0132820609/ref=dp_image_0?ie=UTF8&amp;n=283155&amp;s=books" TargetMode="External"/><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24.jpe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6.xml"/><Relationship Id="rId5" Type="http://schemas.openxmlformats.org/officeDocument/2006/relationships/image" Target="../media/image16.jpeg"/><Relationship Id="rId4" Type="http://schemas.openxmlformats.org/officeDocument/2006/relationships/image" Target="../media/image15.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2"/>
          <p:cNvSpPr>
            <a:spLocks noGrp="1"/>
          </p:cNvSpPr>
          <p:nvPr>
            <p:ph type="subTitle" idx="1"/>
          </p:nvPr>
        </p:nvSpPr>
        <p:spPr/>
        <p:txBody>
          <a:bodyPr/>
          <a:lstStyle/>
          <a:p>
            <a:pPr eaLnBrk="1" hangingPunct="1"/>
            <a:endParaRPr lang="en-US" dirty="0" smtClean="0"/>
          </a:p>
          <a:p>
            <a:pPr eaLnBrk="1" hangingPunct="1"/>
            <a:r>
              <a:rPr lang="en-US" dirty="0" smtClean="0"/>
              <a:t>March12, 2013</a:t>
            </a:r>
          </a:p>
          <a:p>
            <a:pPr eaLnBrk="1" hangingPunct="1"/>
            <a:r>
              <a:rPr lang="en-US" dirty="0" smtClean="0"/>
              <a:t>4:30-6:30</a:t>
            </a:r>
          </a:p>
        </p:txBody>
      </p:sp>
      <p:sp>
        <p:nvSpPr>
          <p:cNvPr id="2" name="Title 1"/>
          <p:cNvSpPr>
            <a:spLocks noGrp="1"/>
          </p:cNvSpPr>
          <p:nvPr>
            <p:ph type="ctrTitle"/>
          </p:nvPr>
        </p:nvSpPr>
        <p:spPr>
          <a:xfrm>
            <a:off x="457200" y="1506538"/>
            <a:ext cx="8229600" cy="1470025"/>
          </a:xfrm>
        </p:spPr>
        <p:txBody>
          <a:bodyPr>
            <a:normAutofit/>
          </a:bodyPr>
          <a:lstStyle/>
          <a:p>
            <a:pPr eaLnBrk="1" fontAlgn="auto" hangingPunct="1">
              <a:spcAft>
                <a:spcPts val="0"/>
              </a:spcAft>
              <a:defRPr/>
            </a:pPr>
            <a:r>
              <a:rPr dirty="0" smtClean="0"/>
              <a:t>Specially Designed Instruction in Math PDU Session five and six </a:t>
            </a:r>
            <a:endParaRP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Errors with addition </a:t>
            </a:r>
            <a:endParaRPr lang="en-US" dirty="0"/>
          </a:p>
        </p:txBody>
      </p:sp>
      <p:sp>
        <p:nvSpPr>
          <p:cNvPr id="3" name="Rounded Rectangle 2"/>
          <p:cNvSpPr/>
          <p:nvPr/>
        </p:nvSpPr>
        <p:spPr>
          <a:xfrm>
            <a:off x="2971800" y="1447800"/>
            <a:ext cx="3200400" cy="762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directionality </a:t>
            </a:r>
            <a:endParaRPr lang="en-US" dirty="0"/>
          </a:p>
        </p:txBody>
      </p:sp>
      <p:sp>
        <p:nvSpPr>
          <p:cNvPr id="4" name="Rectangle 3"/>
          <p:cNvSpPr/>
          <p:nvPr/>
        </p:nvSpPr>
        <p:spPr>
          <a:xfrm>
            <a:off x="3229324" y="2967335"/>
            <a:ext cx="2685352" cy="258532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569</a:t>
            </a:r>
            <a:endPar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pPr algn="ctr"/>
            <a:r>
              <a:rPr lang="en-US" sz="5400" b="1" u="sng"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+724  </a:t>
            </a:r>
          </a:p>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12,813</a:t>
            </a: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Errors with addition </a:t>
            </a:r>
            <a:endParaRPr lang="en-US" dirty="0"/>
          </a:p>
        </p:txBody>
      </p:sp>
      <p:sp>
        <p:nvSpPr>
          <p:cNvPr id="3" name="Rounded Rectangle 2"/>
          <p:cNvSpPr/>
          <p:nvPr/>
        </p:nvSpPr>
        <p:spPr>
          <a:xfrm>
            <a:off x="2971800" y="1447800"/>
            <a:ext cx="3200400" cy="762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column addition  </a:t>
            </a:r>
            <a:endParaRPr lang="en-US" dirty="0"/>
          </a:p>
        </p:txBody>
      </p:sp>
      <p:sp>
        <p:nvSpPr>
          <p:cNvPr id="4" name="Rectangle 3"/>
          <p:cNvSpPr/>
          <p:nvPr/>
        </p:nvSpPr>
        <p:spPr>
          <a:xfrm>
            <a:off x="3700607" y="2967335"/>
            <a:ext cx="1742786" cy="258532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16</a:t>
            </a:r>
            <a:endPar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pPr algn="ctr"/>
            <a:r>
              <a:rPr lang="en-US" sz="5400" b="1" u="sng"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7  </a:t>
            </a:r>
          </a:p>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14</a:t>
            </a: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Errors with addition </a:t>
            </a:r>
            <a:endParaRPr lang="en-US" dirty="0"/>
          </a:p>
        </p:txBody>
      </p:sp>
      <p:sp>
        <p:nvSpPr>
          <p:cNvPr id="3" name="Rounded Rectangle 2"/>
          <p:cNvSpPr/>
          <p:nvPr/>
        </p:nvSpPr>
        <p:spPr>
          <a:xfrm>
            <a:off x="2971800" y="1447800"/>
            <a:ext cx="3200400" cy="762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overspecialized addition procedure</a:t>
            </a:r>
            <a:endParaRPr lang="en-US" dirty="0"/>
          </a:p>
        </p:txBody>
      </p:sp>
      <p:pic>
        <p:nvPicPr>
          <p:cNvPr id="2050" name="Picture 2" descr="http://ts1.mm.bing.net/th?id=H.4795572418839512&amp;pid=1.7&amp;w=182&amp;h=141&amp;c=7&amp;rs=1"/>
          <p:cNvPicPr>
            <a:picLocks noChangeAspect="1" noChangeArrowheads="1"/>
          </p:cNvPicPr>
          <p:nvPr/>
        </p:nvPicPr>
        <p:blipFill>
          <a:blip r:embed="rId3" cstate="print"/>
          <a:srcRect/>
          <a:stretch>
            <a:fillRect/>
          </a:stretch>
        </p:blipFill>
        <p:spPr bwMode="auto">
          <a:xfrm>
            <a:off x="1524000" y="2667000"/>
            <a:ext cx="1733550" cy="1343026"/>
          </a:xfrm>
          <a:prstGeom prst="rect">
            <a:avLst/>
          </a:prstGeom>
          <a:noFill/>
        </p:spPr>
      </p:pic>
      <p:sp>
        <p:nvSpPr>
          <p:cNvPr id="6" name="Rectangle 5"/>
          <p:cNvSpPr/>
          <p:nvPr/>
        </p:nvSpPr>
        <p:spPr>
          <a:xfrm>
            <a:off x="1447800" y="4038600"/>
            <a:ext cx="1752600" cy="92333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47 </a:t>
            </a:r>
            <a:r>
              <a:rPr lang="en-US" sz="5400" b="1" cap="none" spc="50" baseline="3000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o</a:t>
            </a:r>
            <a:endParaRPr lang="en-US" sz="5400" b="1" cap="none" spc="50" baseline="3000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ounded Rectangle 6"/>
          <p:cNvSpPr/>
          <p:nvPr/>
        </p:nvSpPr>
        <p:spPr>
          <a:xfrm>
            <a:off x="3581400" y="2895600"/>
            <a:ext cx="19812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temperature rises by </a:t>
            </a:r>
            <a:endParaRPr lang="en-US" dirty="0"/>
          </a:p>
        </p:txBody>
      </p:sp>
      <p:sp>
        <p:nvSpPr>
          <p:cNvPr id="8" name="Rectangle 7"/>
          <p:cNvSpPr/>
          <p:nvPr/>
        </p:nvSpPr>
        <p:spPr>
          <a:xfrm>
            <a:off x="3581400" y="4038600"/>
            <a:ext cx="1752600" cy="92333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12</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baseline="3000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o</a:t>
            </a:r>
            <a:endParaRPr lang="en-US" sz="5400" b="1" cap="none" spc="50" baseline="3000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2052" name="Picture 4" descr="http://ts3.mm.bing.net/th?id=H.5065807446607714&amp;pid=1.7&amp;w=143&amp;h=145&amp;c=7&amp;rs=1"/>
          <p:cNvPicPr>
            <a:picLocks noChangeAspect="1" noChangeArrowheads="1"/>
          </p:cNvPicPr>
          <p:nvPr/>
        </p:nvPicPr>
        <p:blipFill>
          <a:blip r:embed="rId4" cstate="print"/>
          <a:srcRect/>
          <a:stretch>
            <a:fillRect/>
          </a:stretch>
        </p:blipFill>
        <p:spPr bwMode="auto">
          <a:xfrm>
            <a:off x="6096000" y="2819400"/>
            <a:ext cx="1202383" cy="1219200"/>
          </a:xfrm>
          <a:prstGeom prst="rect">
            <a:avLst/>
          </a:prstGeom>
          <a:noFill/>
        </p:spPr>
      </p:pic>
      <p:sp>
        <p:nvSpPr>
          <p:cNvPr id="10" name="Rounded Rectangle 9"/>
          <p:cNvSpPr/>
          <p:nvPr/>
        </p:nvSpPr>
        <p:spPr>
          <a:xfrm>
            <a:off x="5867400" y="4114800"/>
            <a:ext cx="19812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what is the temperature at noon?</a:t>
            </a:r>
            <a:endParaRPr lang="en-US" dirty="0"/>
          </a:p>
        </p:txBody>
      </p:sp>
      <p:sp>
        <p:nvSpPr>
          <p:cNvPr id="11" name="Rounded Rectangle 10"/>
          <p:cNvSpPr/>
          <p:nvPr/>
        </p:nvSpPr>
        <p:spPr>
          <a:xfrm>
            <a:off x="762000" y="5486400"/>
            <a:ext cx="7772400" cy="1143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However, he then states that the situation in which you know that the temperature at 8AM was 47 degrees and this it was 12 degrees cooler than it is now is not addition.</a:t>
            </a:r>
            <a:endParaRPr lang="en-US" sz="24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Errors with addition </a:t>
            </a:r>
            <a:endParaRPr lang="en-US" dirty="0"/>
          </a:p>
        </p:txBody>
      </p:sp>
      <p:sp>
        <p:nvSpPr>
          <p:cNvPr id="3" name="Rounded Rectangle 2"/>
          <p:cNvSpPr/>
          <p:nvPr/>
        </p:nvSpPr>
        <p:spPr>
          <a:xfrm>
            <a:off x="2971800" y="1447800"/>
            <a:ext cx="3200400" cy="762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stuck with only a few ways to solve problems </a:t>
            </a:r>
            <a:endParaRPr lang="en-US" dirty="0"/>
          </a:p>
        </p:txBody>
      </p:sp>
      <p:sp>
        <p:nvSpPr>
          <p:cNvPr id="12" name="Rectangle 11"/>
          <p:cNvSpPr/>
          <p:nvPr/>
        </p:nvSpPr>
        <p:spPr>
          <a:xfrm>
            <a:off x="1066800" y="2971800"/>
            <a:ext cx="2223686" cy="923330"/>
          </a:xfrm>
          <a:prstGeom prst="rect">
            <a:avLst/>
          </a:prstGeom>
          <a:noFill/>
        </p:spPr>
        <p:txBody>
          <a:bodyPr wrap="none" lIns="91440" tIns="45720" rIns="91440" bIns="45720">
            <a:spAutoFit/>
          </a:bodyPr>
          <a:lstStyle/>
          <a:p>
            <a:pPr algn="ctr"/>
            <a:r>
              <a:rPr lang="en-US" sz="5400"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a+b</a:t>
            </a: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t>
            </a:r>
          </a:p>
        </p:txBody>
      </p:sp>
      <p:sp>
        <p:nvSpPr>
          <p:cNvPr id="13" name="Rectangle 12"/>
          <p:cNvSpPr/>
          <p:nvPr/>
        </p:nvSpPr>
        <p:spPr>
          <a:xfrm>
            <a:off x="5410200" y="2610683"/>
            <a:ext cx="1569660" cy="4247317"/>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a:t>
            </a:r>
          </a:p>
          <a:p>
            <a:pPr algn="ct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b</a:t>
            </a:r>
          </a:p>
          <a:p>
            <a:pPr algn="ct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t>
            </a:r>
            <a:r>
              <a:rPr lang="en-US" sz="5400" b="1" u="sng"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c</a:t>
            </a: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p>
          <a:p>
            <a:pPr algn="ct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  </a:t>
            </a:r>
          </a:p>
          <a:p>
            <a:pPr algn="ctr"/>
            <a:endPar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Errors with addition </a:t>
            </a:r>
            <a:endParaRPr lang="en-US" dirty="0"/>
          </a:p>
        </p:txBody>
      </p:sp>
      <p:sp>
        <p:nvSpPr>
          <p:cNvPr id="3" name="Rounded Rectangle 2"/>
          <p:cNvSpPr/>
          <p:nvPr/>
        </p:nvSpPr>
        <p:spPr>
          <a:xfrm>
            <a:off x="2971800" y="1447800"/>
            <a:ext cx="3200400" cy="762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commutative property </a:t>
            </a:r>
            <a:endParaRPr lang="en-US" dirty="0"/>
          </a:p>
        </p:txBody>
      </p:sp>
      <p:sp>
        <p:nvSpPr>
          <p:cNvPr id="12" name="Rectangle 11"/>
          <p:cNvSpPr/>
          <p:nvPr/>
        </p:nvSpPr>
        <p:spPr>
          <a:xfrm>
            <a:off x="1086035" y="2971800"/>
            <a:ext cx="2185215" cy="923330"/>
          </a:xfrm>
          <a:prstGeom prst="rect">
            <a:avLst/>
          </a:prstGeom>
          <a:noFill/>
        </p:spPr>
        <p:txBody>
          <a:bodyPr wrap="none" lIns="91440" tIns="45720" rIns="91440" bIns="45720">
            <a:spAutoFit/>
          </a:bodyPr>
          <a:lstStyle/>
          <a:p>
            <a:pPr algn="ctr"/>
            <a:r>
              <a:rPr lang="en-US" sz="5400"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a+b</a:t>
            </a: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=c</a:t>
            </a:r>
          </a:p>
        </p:txBody>
      </p:sp>
      <p:sp>
        <p:nvSpPr>
          <p:cNvPr id="13" name="Rectangle 12"/>
          <p:cNvSpPr/>
          <p:nvPr/>
        </p:nvSpPr>
        <p:spPr>
          <a:xfrm>
            <a:off x="5029200" y="2971800"/>
            <a:ext cx="2223687" cy="923330"/>
          </a:xfrm>
          <a:prstGeom prst="rect">
            <a:avLst/>
          </a:prstGeom>
          <a:noFill/>
        </p:spPr>
        <p:txBody>
          <a:bodyPr wrap="square" lIns="91440" tIns="45720" rIns="91440" bIns="45720">
            <a:spAutoFit/>
          </a:bodyPr>
          <a:lstStyle/>
          <a:p>
            <a:pPr algn="ctr"/>
            <a:r>
              <a:rPr lang="en-US" sz="5400"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b+a</a:t>
            </a: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Errors with addition </a:t>
            </a:r>
            <a:endParaRPr lang="en-US" dirty="0"/>
          </a:p>
        </p:txBody>
      </p:sp>
      <p:sp>
        <p:nvSpPr>
          <p:cNvPr id="3" name="Rounded Rectangle 2"/>
          <p:cNvSpPr/>
          <p:nvPr/>
        </p:nvSpPr>
        <p:spPr>
          <a:xfrm>
            <a:off x="2971800" y="1447800"/>
            <a:ext cx="3200400" cy="762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associative  property </a:t>
            </a:r>
            <a:endParaRPr lang="en-US" dirty="0"/>
          </a:p>
        </p:txBody>
      </p:sp>
      <p:sp>
        <p:nvSpPr>
          <p:cNvPr id="12" name="Rectangle 11"/>
          <p:cNvSpPr/>
          <p:nvPr/>
        </p:nvSpPr>
        <p:spPr>
          <a:xfrm>
            <a:off x="1105271" y="2971800"/>
            <a:ext cx="2146743" cy="923330"/>
          </a:xfrm>
          <a:prstGeom prst="rect">
            <a:avLst/>
          </a:prstGeom>
          <a:noFill/>
        </p:spPr>
        <p:txBody>
          <a:bodyPr wrap="none" lIns="91440" tIns="45720" rIns="91440" bIns="45720">
            <a:spAutoFit/>
          </a:bodyPr>
          <a:lstStyle/>
          <a:p>
            <a:pPr algn="ct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4+7+6</a:t>
            </a:r>
          </a:p>
        </p:txBody>
      </p:sp>
      <p:sp>
        <p:nvSpPr>
          <p:cNvPr id="13" name="Rectangle 12"/>
          <p:cNvSpPr/>
          <p:nvPr/>
        </p:nvSpPr>
        <p:spPr>
          <a:xfrm>
            <a:off x="5029200" y="2971800"/>
            <a:ext cx="2590800" cy="923330"/>
          </a:xfrm>
          <a:prstGeom prst="rect">
            <a:avLst/>
          </a:prstGeom>
          <a:noFill/>
        </p:spPr>
        <p:txBody>
          <a:bodyPr wrap="square" lIns="91440" tIns="45720" rIns="91440" bIns="45720">
            <a:spAutoFit/>
          </a:bodyPr>
          <a:lstStyle/>
          <a:p>
            <a:pPr algn="ct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(4+6)+7</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 Instruction- building sets of numbers and adding them </a:t>
            </a:r>
            <a:endParaRPr lang="en-US" dirty="0"/>
          </a:p>
        </p:txBody>
      </p:sp>
      <p:sp>
        <p:nvSpPr>
          <p:cNvPr id="3" name="Cloud 2"/>
          <p:cNvSpPr/>
          <p:nvPr/>
        </p:nvSpPr>
        <p:spPr>
          <a:xfrm>
            <a:off x="6858000" y="5105400"/>
            <a:ext cx="1981200" cy="152400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t>Subitizing</a:t>
            </a:r>
            <a:r>
              <a:rPr lang="en-US" dirty="0" smtClean="0"/>
              <a:t> </a:t>
            </a:r>
            <a:endParaRPr lang="en-US" dirty="0"/>
          </a:p>
        </p:txBody>
      </p:sp>
      <p:sp>
        <p:nvSpPr>
          <p:cNvPr id="4" name="Oval 3"/>
          <p:cNvSpPr/>
          <p:nvPr/>
        </p:nvSpPr>
        <p:spPr>
          <a:xfrm>
            <a:off x="457200" y="17526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381000" y="25908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143000" y="25908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381000" y="34290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219200" y="34290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2057400" y="34290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381000" y="42672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1219200" y="42672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2057400" y="42672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2819400" y="42672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381000" y="51054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1219200" y="51054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2057400" y="51054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2819400" y="51054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3657600" y="51054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62" name="Picture 2" descr="http://etc.usf.edu/clipart/42100/42158/die_01_42158_lg.gif"/>
          <p:cNvPicPr>
            <a:picLocks noChangeAspect="1" noChangeArrowheads="1"/>
          </p:cNvPicPr>
          <p:nvPr/>
        </p:nvPicPr>
        <p:blipFill>
          <a:blip r:embed="rId2" cstate="print"/>
          <a:srcRect/>
          <a:stretch>
            <a:fillRect/>
          </a:stretch>
        </p:blipFill>
        <p:spPr bwMode="auto">
          <a:xfrm>
            <a:off x="3505200" y="1600200"/>
            <a:ext cx="2362200" cy="1824707"/>
          </a:xfrm>
          <a:prstGeom prst="rect">
            <a:avLst/>
          </a:prstGeom>
          <a:noFill/>
        </p:spPr>
      </p:pic>
      <p:pic>
        <p:nvPicPr>
          <p:cNvPr id="40964" name="Picture 4" descr="http://etc.usf.edu/clipart/42100/42159/die_02_42159_lg.gif"/>
          <p:cNvPicPr>
            <a:picLocks noChangeAspect="1" noChangeArrowheads="1"/>
          </p:cNvPicPr>
          <p:nvPr/>
        </p:nvPicPr>
        <p:blipFill>
          <a:blip r:embed="rId3" cstate="print"/>
          <a:srcRect/>
          <a:stretch>
            <a:fillRect/>
          </a:stretch>
        </p:blipFill>
        <p:spPr bwMode="auto">
          <a:xfrm>
            <a:off x="6172200" y="2743200"/>
            <a:ext cx="1981200" cy="1530399"/>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 Instruction- Number lines </a:t>
            </a:r>
            <a:endParaRPr lang="en-US" dirty="0"/>
          </a:p>
        </p:txBody>
      </p:sp>
      <p:pic>
        <p:nvPicPr>
          <p:cNvPr id="41988" name="Picture 4" descr="http://www.jovian.com.au/contents/media/LNLL.jpg"/>
          <p:cNvPicPr>
            <a:picLocks noChangeAspect="1" noChangeArrowheads="1"/>
          </p:cNvPicPr>
          <p:nvPr/>
        </p:nvPicPr>
        <p:blipFill>
          <a:blip r:embed="rId3" cstate="print"/>
          <a:srcRect/>
          <a:stretch>
            <a:fillRect/>
          </a:stretch>
        </p:blipFill>
        <p:spPr bwMode="auto">
          <a:xfrm>
            <a:off x="381000" y="1752600"/>
            <a:ext cx="7620000" cy="4400551"/>
          </a:xfrm>
          <a:prstGeom prst="rect">
            <a:avLst/>
          </a:prstGeom>
          <a:noFill/>
        </p:spPr>
      </p:pic>
      <p:sp>
        <p:nvSpPr>
          <p:cNvPr id="5" name="Cloud 4"/>
          <p:cNvSpPr/>
          <p:nvPr/>
        </p:nvSpPr>
        <p:spPr>
          <a:xfrm>
            <a:off x="6858000" y="5105400"/>
            <a:ext cx="1981200" cy="152400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number line </a:t>
            </a:r>
          </a:p>
          <a:p>
            <a:pPr algn="ctr"/>
            <a:r>
              <a:rPr lang="en-US" dirty="0" smtClean="0"/>
              <a:t>work  </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 Instruction </a:t>
            </a:r>
            <a:endParaRPr lang="en-US" dirty="0"/>
          </a:p>
        </p:txBody>
      </p:sp>
      <p:sp>
        <p:nvSpPr>
          <p:cNvPr id="3" name="Cloud 2"/>
          <p:cNvSpPr/>
          <p:nvPr/>
        </p:nvSpPr>
        <p:spPr>
          <a:xfrm>
            <a:off x="6858000" y="5105400"/>
            <a:ext cx="1981200" cy="152400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cardinality </a:t>
            </a:r>
            <a:endParaRPr lang="en-US" dirty="0"/>
          </a:p>
        </p:txBody>
      </p:sp>
      <p:cxnSp>
        <p:nvCxnSpPr>
          <p:cNvPr id="5" name="Straight Arrow Connector 4"/>
          <p:cNvCxnSpPr/>
          <p:nvPr/>
        </p:nvCxnSpPr>
        <p:spPr>
          <a:xfrm>
            <a:off x="990600" y="3505200"/>
            <a:ext cx="7391400" cy="0"/>
          </a:xfrm>
          <a:prstGeom prst="straightConnector1">
            <a:avLst/>
          </a:prstGeom>
          <a:ln w="50800">
            <a:headEnd type="arrow"/>
            <a:tailEnd type="arrow"/>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1524000" y="32766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1905000" y="32766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286000" y="32766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2667000" y="32766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0" y="32766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3429000" y="32766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810000" y="32766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4191000" y="32766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4572000" y="32766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4953000" y="32766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5334000" y="32766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5715000" y="32766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6096000" y="32766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6477000" y="32766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6858000" y="32766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7239000" y="32766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7696200" y="3276600"/>
            <a:ext cx="0" cy="533400"/>
          </a:xfrm>
          <a:prstGeom prst="line">
            <a:avLst/>
          </a:prstGeom>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990600" y="3886200"/>
            <a:ext cx="7620000" cy="381000"/>
          </a:xfrm>
          <a:prstGeom prst="rect">
            <a:avLst/>
          </a:prstGeom>
          <a:noFill/>
        </p:spPr>
        <p:txBody>
          <a:bodyPr wrap="square" rtlCol="0">
            <a:spAutoFit/>
          </a:bodyPr>
          <a:lstStyle/>
          <a:p>
            <a:r>
              <a:rPr lang="en-US" dirty="0" smtClean="0"/>
              <a:t>     -2    -1   0    1    2    3    4    5     6    7    8    9   10  11  12  13   14</a:t>
            </a:r>
            <a:endParaRPr lang="en-US" dirty="0"/>
          </a:p>
        </p:txBody>
      </p:sp>
      <p:sp>
        <p:nvSpPr>
          <p:cNvPr id="26" name="TextBox 25"/>
          <p:cNvSpPr txBox="1"/>
          <p:nvPr/>
        </p:nvSpPr>
        <p:spPr>
          <a:xfrm>
            <a:off x="1295400" y="4495800"/>
            <a:ext cx="4800600" cy="646331"/>
          </a:xfrm>
          <a:prstGeom prst="rect">
            <a:avLst/>
          </a:prstGeom>
          <a:noFill/>
        </p:spPr>
        <p:txBody>
          <a:bodyPr wrap="square" rtlCol="0">
            <a:spAutoFit/>
          </a:bodyPr>
          <a:lstStyle/>
          <a:p>
            <a:r>
              <a:rPr lang="en-US" dirty="0" smtClean="0"/>
              <a:t>Randy has 4 pencils. Him mom gives him 2 more pencils. </a:t>
            </a:r>
            <a:endParaRPr lang="en-US" dirty="0"/>
          </a:p>
        </p:txBody>
      </p:sp>
      <p:pic>
        <p:nvPicPr>
          <p:cNvPr id="43010" name="Picture 2" descr="http://www.clker.com/cliparts/N/X/c/M/D/D/cartoon-hb-pencil-hi.png"/>
          <p:cNvPicPr>
            <a:picLocks noChangeAspect="1" noChangeArrowheads="1"/>
          </p:cNvPicPr>
          <p:nvPr/>
        </p:nvPicPr>
        <p:blipFill>
          <a:blip r:embed="rId2" cstate="print"/>
          <a:srcRect/>
          <a:stretch>
            <a:fillRect/>
          </a:stretch>
        </p:blipFill>
        <p:spPr bwMode="auto">
          <a:xfrm rot="20471339">
            <a:off x="2540628" y="2390162"/>
            <a:ext cx="772297" cy="762000"/>
          </a:xfrm>
          <a:prstGeom prst="rect">
            <a:avLst/>
          </a:prstGeom>
          <a:noFill/>
        </p:spPr>
      </p:pic>
      <p:pic>
        <p:nvPicPr>
          <p:cNvPr id="28" name="Picture 2" descr="http://www.clker.com/cliparts/N/X/c/M/D/D/cartoon-hb-pencil-hi.png"/>
          <p:cNvPicPr>
            <a:picLocks noChangeAspect="1" noChangeArrowheads="1"/>
          </p:cNvPicPr>
          <p:nvPr/>
        </p:nvPicPr>
        <p:blipFill>
          <a:blip r:embed="rId2" cstate="print"/>
          <a:srcRect/>
          <a:stretch>
            <a:fillRect/>
          </a:stretch>
        </p:blipFill>
        <p:spPr bwMode="auto">
          <a:xfrm rot="20471339">
            <a:off x="2921627" y="2466364"/>
            <a:ext cx="772297" cy="762000"/>
          </a:xfrm>
          <a:prstGeom prst="rect">
            <a:avLst/>
          </a:prstGeom>
          <a:noFill/>
        </p:spPr>
      </p:pic>
      <p:pic>
        <p:nvPicPr>
          <p:cNvPr id="29" name="Picture 2" descr="http://www.clker.com/cliparts/N/X/c/M/D/D/cartoon-hb-pencil-hi.png"/>
          <p:cNvPicPr>
            <a:picLocks noChangeAspect="1" noChangeArrowheads="1"/>
          </p:cNvPicPr>
          <p:nvPr/>
        </p:nvPicPr>
        <p:blipFill>
          <a:blip r:embed="rId2" cstate="print"/>
          <a:srcRect/>
          <a:stretch>
            <a:fillRect/>
          </a:stretch>
        </p:blipFill>
        <p:spPr bwMode="auto">
          <a:xfrm rot="20471339">
            <a:off x="3302627" y="2410437"/>
            <a:ext cx="772297" cy="762000"/>
          </a:xfrm>
          <a:prstGeom prst="rect">
            <a:avLst/>
          </a:prstGeom>
          <a:noFill/>
        </p:spPr>
      </p:pic>
      <p:pic>
        <p:nvPicPr>
          <p:cNvPr id="30" name="Picture 2" descr="http://www.clker.com/cliparts/N/X/c/M/D/D/cartoon-hb-pencil-hi.png"/>
          <p:cNvPicPr>
            <a:picLocks noChangeAspect="1" noChangeArrowheads="1"/>
          </p:cNvPicPr>
          <p:nvPr/>
        </p:nvPicPr>
        <p:blipFill>
          <a:blip r:embed="rId2" cstate="print"/>
          <a:srcRect/>
          <a:stretch>
            <a:fillRect/>
          </a:stretch>
        </p:blipFill>
        <p:spPr bwMode="auto">
          <a:xfrm rot="20471339">
            <a:off x="3683627" y="2390163"/>
            <a:ext cx="772297" cy="762000"/>
          </a:xfrm>
          <a:prstGeom prst="rect">
            <a:avLst/>
          </a:prstGeom>
          <a:noFill/>
        </p:spPr>
      </p:pic>
      <p:pic>
        <p:nvPicPr>
          <p:cNvPr id="31" name="Picture 2" descr="http://www.clker.com/cliparts/N/X/c/M/D/D/cartoon-hb-pencil-hi.png"/>
          <p:cNvPicPr>
            <a:picLocks noChangeAspect="1" noChangeArrowheads="1"/>
          </p:cNvPicPr>
          <p:nvPr/>
        </p:nvPicPr>
        <p:blipFill>
          <a:blip r:embed="rId2" cstate="print"/>
          <a:srcRect/>
          <a:stretch>
            <a:fillRect/>
          </a:stretch>
        </p:blipFill>
        <p:spPr bwMode="auto">
          <a:xfrm rot="20471339">
            <a:off x="4064628" y="2390162"/>
            <a:ext cx="772297" cy="762000"/>
          </a:xfrm>
          <a:prstGeom prst="rect">
            <a:avLst/>
          </a:prstGeom>
          <a:noFill/>
        </p:spPr>
      </p:pic>
      <p:pic>
        <p:nvPicPr>
          <p:cNvPr id="32" name="Picture 2" descr="http://www.clker.com/cliparts/N/X/c/M/D/D/cartoon-hb-pencil-hi.png"/>
          <p:cNvPicPr>
            <a:picLocks noChangeAspect="1" noChangeArrowheads="1"/>
          </p:cNvPicPr>
          <p:nvPr/>
        </p:nvPicPr>
        <p:blipFill>
          <a:blip r:embed="rId2" cstate="print"/>
          <a:srcRect/>
          <a:stretch>
            <a:fillRect/>
          </a:stretch>
        </p:blipFill>
        <p:spPr bwMode="auto">
          <a:xfrm rot="20471339">
            <a:off x="4459475" y="2390163"/>
            <a:ext cx="772297" cy="762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Scale>
                                      <p:cBhvr>
                                        <p:cTn id="7"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1"/>
                                        </p:tgtEl>
                                        <p:attrNameLst>
                                          <p:attrName>ppt_x</p:attrName>
                                          <p:attrName>ppt_y</p:attrName>
                                        </p:attrNameLst>
                                      </p:cBhvr>
                                    </p:animMotion>
                                    <p:animEffect transition="in" filter="fade">
                                      <p:cBhvr>
                                        <p:cTn id="9" dur="1000"/>
                                        <p:tgtEl>
                                          <p:spTgt spid="31"/>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32"/>
                                        </p:tgtEl>
                                        <p:attrNameLst>
                                          <p:attrName>style.visibility</p:attrName>
                                        </p:attrNameLst>
                                      </p:cBhvr>
                                      <p:to>
                                        <p:strVal val="visible"/>
                                      </p:to>
                                    </p:set>
                                    <p:animScale>
                                      <p:cBhvr>
                                        <p:cTn id="14"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32"/>
                                        </p:tgtEl>
                                        <p:attrNameLst>
                                          <p:attrName>ppt_x</p:attrName>
                                          <p:attrName>ppt_y</p:attrName>
                                        </p:attrNameLst>
                                      </p:cBhvr>
                                    </p:animMotion>
                                    <p:animEffect transition="in" filter="fade">
                                      <p:cBhvr>
                                        <p:cTn id="16"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Mental Addition Fact Strategies </a:t>
            </a:r>
            <a:endParaRPr lang="en-US" dirty="0"/>
          </a:p>
        </p:txBody>
      </p:sp>
      <p:sp>
        <p:nvSpPr>
          <p:cNvPr id="3" name="Rectangle 2"/>
          <p:cNvSpPr/>
          <p:nvPr/>
        </p:nvSpPr>
        <p:spPr>
          <a:xfrm>
            <a:off x="609600" y="1524000"/>
            <a:ext cx="7924800" cy="1200329"/>
          </a:xfrm>
          <a:prstGeom prst="rect">
            <a:avLst/>
          </a:prstGeom>
        </p:spPr>
        <p:txBody>
          <a:bodyPr wrap="square">
            <a:spAutoFit/>
          </a:bodyPr>
          <a:lstStyle/>
          <a:p>
            <a:r>
              <a:rPr lang="en-US" dirty="0" smtClean="0"/>
              <a:t>Model adding zero (with younger students) or review it with older students. If a child understands that when you add zero you add nothing, he/she should never get a basic fact with zero wrong. Make sure this understanding is in place</a:t>
            </a:r>
            <a:endParaRPr lang="en-US" dirty="0"/>
          </a:p>
        </p:txBody>
      </p:sp>
      <p:sp>
        <p:nvSpPr>
          <p:cNvPr id="4" name="Oval 3"/>
          <p:cNvSpPr/>
          <p:nvPr/>
        </p:nvSpPr>
        <p:spPr>
          <a:xfrm>
            <a:off x="152400" y="34290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990600" y="34290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828800" y="34290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3048000" y="3276600"/>
            <a:ext cx="588624"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8" name="Rectangle 7"/>
          <p:cNvSpPr/>
          <p:nvPr/>
        </p:nvSpPr>
        <p:spPr>
          <a:xfrm>
            <a:off x="4038600" y="3124200"/>
            <a:ext cx="1723549"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____</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9" name="Rectangle 8"/>
          <p:cNvSpPr/>
          <p:nvPr/>
        </p:nvSpPr>
        <p:spPr>
          <a:xfrm>
            <a:off x="5943600" y="3048000"/>
            <a:ext cx="588623"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1" name="Rectangle 10"/>
          <p:cNvSpPr/>
          <p:nvPr/>
        </p:nvSpPr>
        <p:spPr>
          <a:xfrm>
            <a:off x="3563346" y="4800600"/>
            <a:ext cx="2146743"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3+0=3</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2" name="Oval 11"/>
          <p:cNvSpPr/>
          <p:nvPr/>
        </p:nvSpPr>
        <p:spPr>
          <a:xfrm>
            <a:off x="6629400" y="34290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7467600" y="34290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8305800" y="34290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Games to Develop Number Sense </a:t>
            </a:r>
            <a:endParaRPr lang="en-US" dirty="0"/>
          </a:p>
        </p:txBody>
      </p:sp>
      <p:sp>
        <p:nvSpPr>
          <p:cNvPr id="3" name="Content Placeholder 2"/>
          <p:cNvSpPr>
            <a:spLocks noGrp="1"/>
          </p:cNvSpPr>
          <p:nvPr>
            <p:ph sz="quarter" idx="1"/>
          </p:nvPr>
        </p:nvSpPr>
        <p:spPr>
          <a:xfrm>
            <a:off x="762000" y="1219200"/>
            <a:ext cx="7772400" cy="533400"/>
          </a:xfrm>
        </p:spPr>
        <p:txBody>
          <a:bodyPr/>
          <a:lstStyle/>
          <a:p>
            <a:pPr>
              <a:buNone/>
            </a:pPr>
            <a:r>
              <a:rPr lang="en-US" dirty="0" smtClean="0"/>
              <a:t>Games are fun and help to develop a sold number sense.  </a:t>
            </a:r>
            <a:endParaRPr lang="en-US" dirty="0"/>
          </a:p>
        </p:txBody>
      </p:sp>
      <p:graphicFrame>
        <p:nvGraphicFramePr>
          <p:cNvPr id="6" name="Table 5"/>
          <p:cNvGraphicFramePr>
            <a:graphicFrameLocks noGrp="1"/>
          </p:cNvGraphicFramePr>
          <p:nvPr/>
        </p:nvGraphicFramePr>
        <p:xfrm>
          <a:off x="4724400" y="2514600"/>
          <a:ext cx="3962400" cy="2931160"/>
        </p:xfrm>
        <a:graphic>
          <a:graphicData uri="http://schemas.openxmlformats.org/drawingml/2006/table">
            <a:tbl>
              <a:tblPr firstRow="1" bandRow="1">
                <a:tableStyleId>{5C22544A-7EE6-4342-B048-85BDC9FD1C3A}</a:tableStyleId>
              </a:tblPr>
              <a:tblGrid>
                <a:gridCol w="1981200"/>
                <a:gridCol w="1981200"/>
              </a:tblGrid>
              <a:tr h="370840">
                <a:tc>
                  <a:txBody>
                    <a:bodyPr/>
                    <a:lstStyle/>
                    <a:p>
                      <a:r>
                        <a:rPr lang="en-US" dirty="0" smtClean="0"/>
                        <a:t>If you toss…</a:t>
                      </a:r>
                      <a:endParaRPr lang="en-US" dirty="0"/>
                    </a:p>
                  </a:txBody>
                  <a:tcPr/>
                </a:tc>
                <a:tc>
                  <a:txBody>
                    <a:bodyPr/>
                    <a:lstStyle/>
                    <a:p>
                      <a:r>
                        <a:rPr lang="en-US" dirty="0" smtClean="0"/>
                        <a:t>Take ___ Counters</a:t>
                      </a:r>
                      <a:r>
                        <a:rPr lang="en-US" baseline="0" dirty="0" smtClean="0"/>
                        <a:t> </a:t>
                      </a:r>
                      <a:endParaRPr lang="en-US" dirty="0"/>
                    </a:p>
                  </a:txBody>
                  <a:tcPr/>
                </a:tc>
              </a:tr>
              <a:tr h="370840">
                <a:tc>
                  <a:txBody>
                    <a:bodyPr/>
                    <a:lstStyle/>
                    <a:p>
                      <a:endParaRPr lang="en-US" dirty="0" smtClean="0"/>
                    </a:p>
                    <a:p>
                      <a:endParaRPr lang="en-US" dirty="0"/>
                    </a:p>
                  </a:txBody>
                  <a:tcPr/>
                </a:tc>
                <a:tc>
                  <a:txBody>
                    <a:bodyPr/>
                    <a:lstStyle/>
                    <a:p>
                      <a:pPr algn="ctr"/>
                      <a:r>
                        <a:rPr lang="en-US" sz="2800" dirty="0" smtClean="0"/>
                        <a:t>3</a:t>
                      </a:r>
                      <a:endParaRPr lang="en-US" sz="2800" dirty="0"/>
                    </a:p>
                  </a:txBody>
                  <a:tcPr/>
                </a:tc>
              </a:tr>
              <a:tr h="370840">
                <a:tc>
                  <a:txBody>
                    <a:bodyPr/>
                    <a:lstStyle/>
                    <a:p>
                      <a:endParaRPr lang="en-US" dirty="0" smtClean="0"/>
                    </a:p>
                    <a:p>
                      <a:endParaRPr lang="en-US" dirty="0"/>
                    </a:p>
                  </a:txBody>
                  <a:tcPr/>
                </a:tc>
                <a:tc>
                  <a:txBody>
                    <a:bodyPr/>
                    <a:lstStyle/>
                    <a:p>
                      <a:pPr algn="ctr"/>
                      <a:r>
                        <a:rPr lang="en-US" sz="3200" dirty="0" smtClean="0"/>
                        <a:t>2</a:t>
                      </a:r>
                      <a:endParaRPr lang="en-US" sz="3200" dirty="0"/>
                    </a:p>
                  </a:txBody>
                  <a:tcPr/>
                </a:tc>
              </a:tr>
              <a:tr h="370840">
                <a:tc>
                  <a:txBody>
                    <a:bodyPr/>
                    <a:lstStyle/>
                    <a:p>
                      <a:endParaRPr lang="en-US" dirty="0" smtClean="0"/>
                    </a:p>
                    <a:p>
                      <a:endParaRPr lang="en-US" dirty="0"/>
                    </a:p>
                  </a:txBody>
                  <a:tcPr/>
                </a:tc>
                <a:tc>
                  <a:txBody>
                    <a:bodyPr/>
                    <a:lstStyle/>
                    <a:p>
                      <a:pPr algn="ctr"/>
                      <a:r>
                        <a:rPr lang="en-US" sz="3200" dirty="0" smtClean="0"/>
                        <a:t>1</a:t>
                      </a:r>
                      <a:endParaRPr lang="en-US" sz="3200" dirty="0"/>
                    </a:p>
                  </a:txBody>
                  <a:tcPr/>
                </a:tc>
              </a:tr>
              <a:tr h="370840">
                <a:tc>
                  <a:txBody>
                    <a:bodyPr/>
                    <a:lstStyle/>
                    <a:p>
                      <a:r>
                        <a:rPr lang="en-US" dirty="0" smtClean="0"/>
                        <a:t>Any other combination</a:t>
                      </a:r>
                      <a:endParaRPr lang="en-US" dirty="0"/>
                    </a:p>
                  </a:txBody>
                  <a:tcPr/>
                </a:tc>
                <a:tc>
                  <a:txBody>
                    <a:bodyPr/>
                    <a:lstStyle/>
                    <a:p>
                      <a:pPr algn="ctr"/>
                      <a:r>
                        <a:rPr lang="en-US" sz="3200" dirty="0" smtClean="0"/>
                        <a:t>0</a:t>
                      </a:r>
                      <a:endParaRPr lang="en-US" sz="3200" dirty="0"/>
                    </a:p>
                  </a:txBody>
                  <a:tcPr/>
                </a:tc>
              </a:tr>
            </a:tbl>
          </a:graphicData>
        </a:graphic>
      </p:graphicFrame>
      <p:sp>
        <p:nvSpPr>
          <p:cNvPr id="7" name="Oval 6"/>
          <p:cNvSpPr/>
          <p:nvPr/>
        </p:nvSpPr>
        <p:spPr>
          <a:xfrm>
            <a:off x="4800600" y="3048000"/>
            <a:ext cx="228600" cy="2286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5105400" y="3048000"/>
            <a:ext cx="228600" cy="2286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5410200" y="3048000"/>
            <a:ext cx="228600" cy="2286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5715000" y="3048000"/>
            <a:ext cx="228600" cy="2286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6019800" y="3048000"/>
            <a:ext cx="228600" cy="2286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6324600" y="3048000"/>
            <a:ext cx="228600" cy="2286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4800600" y="3733800"/>
            <a:ext cx="228600" cy="2286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5105400" y="3733800"/>
            <a:ext cx="228600" cy="2286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5410200" y="3733800"/>
            <a:ext cx="228600" cy="2286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5715000" y="3733800"/>
            <a:ext cx="228600" cy="2286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6019800" y="3733800"/>
            <a:ext cx="228600" cy="2286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6324600" y="3733800"/>
            <a:ext cx="228600" cy="2286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4800600" y="4343400"/>
            <a:ext cx="228600" cy="2286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5105400" y="4343400"/>
            <a:ext cx="228600" cy="2286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5410200" y="4343400"/>
            <a:ext cx="228600" cy="2286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5715000" y="4343400"/>
            <a:ext cx="228600" cy="2286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a:off x="6019800" y="4343400"/>
            <a:ext cx="228600" cy="2286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6324600" y="4343400"/>
            <a:ext cx="228600" cy="2286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3186" name="Picture 2" descr="http://ts1.mm.bing.net/images/thumbnail.aspx?q=5047003728707944&amp;id=68716739691398e73726b57285c8b00e&amp;url=http%3a%2f%2f2.bp.blogspot.com%2f_9d5MoVYKtyI%2fTPZsm2Edv5I%2fAAAAAAAAAQE%2fIyGBEjSTMKs%2fs1600%2fstick%2bfigure.jpg"/>
          <p:cNvPicPr>
            <a:picLocks noChangeAspect="1" noChangeArrowheads="1"/>
          </p:cNvPicPr>
          <p:nvPr/>
        </p:nvPicPr>
        <p:blipFill>
          <a:blip r:embed="rId2" cstate="print"/>
          <a:srcRect/>
          <a:stretch>
            <a:fillRect/>
          </a:stretch>
        </p:blipFill>
        <p:spPr bwMode="auto">
          <a:xfrm>
            <a:off x="304801" y="2743200"/>
            <a:ext cx="914399" cy="990324"/>
          </a:xfrm>
          <a:prstGeom prst="rect">
            <a:avLst/>
          </a:prstGeom>
          <a:noFill/>
        </p:spPr>
      </p:pic>
      <p:pic>
        <p:nvPicPr>
          <p:cNvPr id="26" name="Picture 2" descr="http://ts1.mm.bing.net/images/thumbnail.aspx?q=5047003728707944&amp;id=68716739691398e73726b57285c8b00e&amp;url=http%3a%2f%2f2.bp.blogspot.com%2f_9d5MoVYKtyI%2fTPZsm2Edv5I%2fAAAAAAAAAQE%2fIyGBEjSTMKs%2fs1600%2fstick%2bfigure.jpg"/>
          <p:cNvPicPr>
            <a:picLocks noChangeAspect="1" noChangeArrowheads="1"/>
          </p:cNvPicPr>
          <p:nvPr/>
        </p:nvPicPr>
        <p:blipFill>
          <a:blip r:embed="rId2" cstate="print"/>
          <a:srcRect/>
          <a:stretch>
            <a:fillRect/>
          </a:stretch>
        </p:blipFill>
        <p:spPr bwMode="auto">
          <a:xfrm>
            <a:off x="3657600" y="2819400"/>
            <a:ext cx="914399" cy="990324"/>
          </a:xfrm>
          <a:prstGeom prst="rect">
            <a:avLst/>
          </a:prstGeom>
          <a:noFill/>
        </p:spPr>
      </p:pic>
      <p:sp>
        <p:nvSpPr>
          <p:cNvPr id="27" name="TextBox 26"/>
          <p:cNvSpPr txBox="1"/>
          <p:nvPr/>
        </p:nvSpPr>
        <p:spPr>
          <a:xfrm>
            <a:off x="152400" y="2438400"/>
            <a:ext cx="1295400" cy="369332"/>
          </a:xfrm>
          <a:prstGeom prst="rect">
            <a:avLst/>
          </a:prstGeom>
          <a:noFill/>
        </p:spPr>
        <p:txBody>
          <a:bodyPr wrap="square" rtlCol="0">
            <a:spAutoFit/>
          </a:bodyPr>
          <a:lstStyle/>
          <a:p>
            <a:r>
              <a:rPr lang="en-US" dirty="0" smtClean="0"/>
              <a:t>player one</a:t>
            </a:r>
            <a:endParaRPr lang="en-US" dirty="0"/>
          </a:p>
        </p:txBody>
      </p:sp>
      <p:sp>
        <p:nvSpPr>
          <p:cNvPr id="28" name="TextBox 27"/>
          <p:cNvSpPr txBox="1"/>
          <p:nvPr/>
        </p:nvSpPr>
        <p:spPr>
          <a:xfrm>
            <a:off x="3429000" y="2438400"/>
            <a:ext cx="1295400" cy="369332"/>
          </a:xfrm>
          <a:prstGeom prst="rect">
            <a:avLst/>
          </a:prstGeom>
          <a:noFill/>
        </p:spPr>
        <p:txBody>
          <a:bodyPr wrap="square" rtlCol="0">
            <a:spAutoFit/>
          </a:bodyPr>
          <a:lstStyle/>
          <a:p>
            <a:r>
              <a:rPr lang="en-US" dirty="0" smtClean="0"/>
              <a:t>player two</a:t>
            </a:r>
            <a:endParaRPr lang="en-US" dirty="0"/>
          </a:p>
        </p:txBody>
      </p:sp>
      <p:sp>
        <p:nvSpPr>
          <p:cNvPr id="29" name="Regular Pentagon 28"/>
          <p:cNvSpPr/>
          <p:nvPr/>
        </p:nvSpPr>
        <p:spPr>
          <a:xfrm>
            <a:off x="1752600" y="3124200"/>
            <a:ext cx="228600" cy="152400"/>
          </a:xfrm>
          <a:prstGeom prst="pentagon">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gular Pentagon 29"/>
          <p:cNvSpPr/>
          <p:nvPr/>
        </p:nvSpPr>
        <p:spPr>
          <a:xfrm>
            <a:off x="1905000" y="3429000"/>
            <a:ext cx="228600" cy="152400"/>
          </a:xfrm>
          <a:prstGeom prst="pentagon">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gular Pentagon 30"/>
          <p:cNvSpPr/>
          <p:nvPr/>
        </p:nvSpPr>
        <p:spPr>
          <a:xfrm>
            <a:off x="2438400" y="2895600"/>
            <a:ext cx="228600" cy="152400"/>
          </a:xfrm>
          <a:prstGeom prst="pentagon">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gular Pentagon 31"/>
          <p:cNvSpPr/>
          <p:nvPr/>
        </p:nvSpPr>
        <p:spPr>
          <a:xfrm>
            <a:off x="2133600" y="3505200"/>
            <a:ext cx="228600" cy="152400"/>
          </a:xfrm>
          <a:prstGeom prst="pentagon">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gular Pentagon 32"/>
          <p:cNvSpPr/>
          <p:nvPr/>
        </p:nvSpPr>
        <p:spPr>
          <a:xfrm>
            <a:off x="2057400" y="2819400"/>
            <a:ext cx="228600" cy="152400"/>
          </a:xfrm>
          <a:prstGeom prst="pentagon">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gular Pentagon 33"/>
          <p:cNvSpPr/>
          <p:nvPr/>
        </p:nvSpPr>
        <p:spPr>
          <a:xfrm>
            <a:off x="2057400" y="3200400"/>
            <a:ext cx="228600" cy="152400"/>
          </a:xfrm>
          <a:prstGeom prst="pentagon">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gular Pentagon 34"/>
          <p:cNvSpPr/>
          <p:nvPr/>
        </p:nvSpPr>
        <p:spPr>
          <a:xfrm>
            <a:off x="1752600" y="2895600"/>
            <a:ext cx="228600" cy="152400"/>
          </a:xfrm>
          <a:prstGeom prst="pentagon">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gular Pentagon 35"/>
          <p:cNvSpPr/>
          <p:nvPr/>
        </p:nvSpPr>
        <p:spPr>
          <a:xfrm>
            <a:off x="2362200" y="3352800"/>
            <a:ext cx="228600" cy="152400"/>
          </a:xfrm>
          <a:prstGeom prst="pentagon">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gular Pentagon 36"/>
          <p:cNvSpPr/>
          <p:nvPr/>
        </p:nvSpPr>
        <p:spPr>
          <a:xfrm>
            <a:off x="2362200" y="3124200"/>
            <a:ext cx="228600" cy="152400"/>
          </a:xfrm>
          <a:prstGeom prst="pentagon">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gular Pentagon 37"/>
          <p:cNvSpPr/>
          <p:nvPr/>
        </p:nvSpPr>
        <p:spPr>
          <a:xfrm>
            <a:off x="2133600" y="2971800"/>
            <a:ext cx="228600" cy="152400"/>
          </a:xfrm>
          <a:prstGeom prst="pentagon">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1524000" y="2743200"/>
            <a:ext cx="1371600" cy="10668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p:cNvSpPr txBox="1"/>
          <p:nvPr/>
        </p:nvSpPr>
        <p:spPr>
          <a:xfrm>
            <a:off x="1295400" y="2133600"/>
            <a:ext cx="1905000" cy="646331"/>
          </a:xfrm>
          <a:prstGeom prst="rect">
            <a:avLst/>
          </a:prstGeom>
          <a:noFill/>
        </p:spPr>
        <p:txBody>
          <a:bodyPr wrap="square" rtlCol="0">
            <a:spAutoFit/>
          </a:bodyPr>
          <a:lstStyle/>
          <a:p>
            <a:pPr algn="ctr"/>
            <a:r>
              <a:rPr lang="en-US" dirty="0" smtClean="0"/>
              <a:t>6 two sided  counters</a:t>
            </a:r>
            <a:endParaRPr lang="en-US" dirty="0"/>
          </a:p>
        </p:txBody>
      </p:sp>
      <p:sp>
        <p:nvSpPr>
          <p:cNvPr id="41" name="Oval 40"/>
          <p:cNvSpPr/>
          <p:nvPr/>
        </p:nvSpPr>
        <p:spPr>
          <a:xfrm>
            <a:off x="1676400" y="1828800"/>
            <a:ext cx="152400" cy="1524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p:cNvSpPr/>
          <p:nvPr/>
        </p:nvSpPr>
        <p:spPr>
          <a:xfrm>
            <a:off x="1905000" y="1752600"/>
            <a:ext cx="152400" cy="1524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1828800" y="1905000"/>
            <a:ext cx="152400" cy="1524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p:cNvSpPr/>
          <p:nvPr/>
        </p:nvSpPr>
        <p:spPr>
          <a:xfrm>
            <a:off x="2514600" y="18288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p:cNvSpPr/>
          <p:nvPr/>
        </p:nvSpPr>
        <p:spPr>
          <a:xfrm>
            <a:off x="2362200" y="19812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p:cNvSpPr/>
          <p:nvPr/>
        </p:nvSpPr>
        <p:spPr>
          <a:xfrm>
            <a:off x="2286000" y="18288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TextBox 46"/>
          <p:cNvSpPr txBox="1"/>
          <p:nvPr/>
        </p:nvSpPr>
        <p:spPr>
          <a:xfrm>
            <a:off x="990600" y="3810000"/>
            <a:ext cx="2667000" cy="369332"/>
          </a:xfrm>
          <a:prstGeom prst="rect">
            <a:avLst/>
          </a:prstGeom>
          <a:noFill/>
        </p:spPr>
        <p:txBody>
          <a:bodyPr wrap="square" rtlCol="0">
            <a:spAutoFit/>
          </a:bodyPr>
          <a:lstStyle/>
          <a:p>
            <a:pPr algn="ctr"/>
            <a:r>
              <a:rPr lang="en-US" dirty="0" smtClean="0"/>
              <a:t>10 counters in the bank</a:t>
            </a:r>
            <a:endParaRPr lang="en-US" dirty="0"/>
          </a:p>
        </p:txBody>
      </p:sp>
      <p:sp>
        <p:nvSpPr>
          <p:cNvPr id="48" name="TextBox 47"/>
          <p:cNvSpPr txBox="1"/>
          <p:nvPr/>
        </p:nvSpPr>
        <p:spPr>
          <a:xfrm>
            <a:off x="533400" y="4267200"/>
            <a:ext cx="3352800" cy="2585323"/>
          </a:xfrm>
          <a:prstGeom prst="rect">
            <a:avLst/>
          </a:prstGeom>
          <a:noFill/>
        </p:spPr>
        <p:txBody>
          <a:bodyPr wrap="square" rtlCol="0">
            <a:spAutoFit/>
          </a:bodyPr>
          <a:lstStyle/>
          <a:p>
            <a:pPr marL="342900" indent="-342900">
              <a:buAutoNum type="arabicPeriod"/>
            </a:pPr>
            <a:r>
              <a:rPr lang="en-US" dirty="0" smtClean="0"/>
              <a:t>Payers alternate tossing all 6 two sided counters </a:t>
            </a:r>
          </a:p>
          <a:p>
            <a:pPr marL="342900" indent="-342900">
              <a:buAutoNum type="arabicPeriod"/>
            </a:pPr>
            <a:r>
              <a:rPr lang="en-US" dirty="0" smtClean="0"/>
              <a:t>Combination to the right earn points. Take the points from bank.</a:t>
            </a:r>
          </a:p>
          <a:p>
            <a:pPr marL="342900" indent="-342900">
              <a:buAutoNum type="arabicPeriod"/>
            </a:pPr>
            <a:r>
              <a:rPr lang="en-US" dirty="0" smtClean="0"/>
              <a:t>When no points remain in the bank, then players take from each other, until one play has all 10 points</a:t>
            </a:r>
            <a:endParaRPr lang="en-US" dirty="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Mental Addition Fact Strategies </a:t>
            </a:r>
            <a:endParaRPr lang="en-US" dirty="0"/>
          </a:p>
        </p:txBody>
      </p:sp>
      <p:sp>
        <p:nvSpPr>
          <p:cNvPr id="3" name="Rectangle 2"/>
          <p:cNvSpPr/>
          <p:nvPr/>
        </p:nvSpPr>
        <p:spPr>
          <a:xfrm>
            <a:off x="609600" y="1524000"/>
            <a:ext cx="7924800" cy="923330"/>
          </a:xfrm>
          <a:prstGeom prst="rect">
            <a:avLst/>
          </a:prstGeom>
        </p:spPr>
        <p:txBody>
          <a:bodyPr wrap="square">
            <a:spAutoFit/>
          </a:bodyPr>
          <a:lstStyle/>
          <a:p>
            <a:r>
              <a:rPr lang="en-US" dirty="0" smtClean="0"/>
              <a:t>Adding one means saying the larger number, then jumping up one number, or counting up one number. This happens every time you add one. It never changes. Never recount the larger number, just say it and count up one.</a:t>
            </a:r>
            <a:endParaRPr lang="en-US" dirty="0"/>
          </a:p>
        </p:txBody>
      </p:sp>
      <p:sp>
        <p:nvSpPr>
          <p:cNvPr id="4" name="Oval 3"/>
          <p:cNvSpPr/>
          <p:nvPr/>
        </p:nvSpPr>
        <p:spPr>
          <a:xfrm>
            <a:off x="3352800" y="25908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4038600" y="25908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4800600" y="25908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2286000" y="3886200"/>
            <a:ext cx="588624"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1" name="Rectangle 10"/>
          <p:cNvSpPr/>
          <p:nvPr/>
        </p:nvSpPr>
        <p:spPr>
          <a:xfrm>
            <a:off x="457200" y="2590800"/>
            <a:ext cx="2146743"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6+1=7</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2" name="Oval 11"/>
          <p:cNvSpPr/>
          <p:nvPr/>
        </p:nvSpPr>
        <p:spPr>
          <a:xfrm>
            <a:off x="5562600" y="25908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6248400" y="25908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3429000" y="32766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3429000" y="41148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p:cNvCxnSpPr/>
          <p:nvPr/>
        </p:nvCxnSpPr>
        <p:spPr>
          <a:xfrm>
            <a:off x="2971800" y="4724400"/>
            <a:ext cx="4648200" cy="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18" name="Oval 17"/>
          <p:cNvSpPr/>
          <p:nvPr/>
        </p:nvSpPr>
        <p:spPr>
          <a:xfrm>
            <a:off x="3429000" y="49530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4114800" y="49530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4876800" y="49530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5638800" y="49530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6324600" y="49530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a:off x="3505200" y="56388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4191000" y="56388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Mental Addition Fact Strategies </a:t>
            </a:r>
            <a:endParaRPr lang="en-US" dirty="0"/>
          </a:p>
        </p:txBody>
      </p:sp>
      <p:sp>
        <p:nvSpPr>
          <p:cNvPr id="3" name="Rectangle 2"/>
          <p:cNvSpPr/>
          <p:nvPr/>
        </p:nvSpPr>
        <p:spPr>
          <a:xfrm>
            <a:off x="609600" y="1524000"/>
            <a:ext cx="7924800" cy="646331"/>
          </a:xfrm>
          <a:prstGeom prst="rect">
            <a:avLst/>
          </a:prstGeom>
        </p:spPr>
        <p:txBody>
          <a:bodyPr wrap="square">
            <a:spAutoFit/>
          </a:bodyPr>
          <a:lstStyle/>
          <a:p>
            <a:r>
              <a:rPr lang="en-US" dirty="0" smtClean="0"/>
              <a:t>Adding two means saying the larger number, then jumping up or counting up twice. Again this is always correct and never changes.</a:t>
            </a:r>
            <a:endParaRPr lang="en-US" dirty="0"/>
          </a:p>
        </p:txBody>
      </p:sp>
      <p:sp>
        <p:nvSpPr>
          <p:cNvPr id="4" name="Oval 3"/>
          <p:cNvSpPr/>
          <p:nvPr/>
        </p:nvSpPr>
        <p:spPr>
          <a:xfrm>
            <a:off x="3352800" y="25908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4038600" y="25908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4800600" y="25908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2286000" y="3886200"/>
            <a:ext cx="588624"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1" name="Rectangle 10"/>
          <p:cNvSpPr/>
          <p:nvPr/>
        </p:nvSpPr>
        <p:spPr>
          <a:xfrm>
            <a:off x="457200" y="2590800"/>
            <a:ext cx="2146743"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6+2=8</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2" name="Oval 11"/>
          <p:cNvSpPr/>
          <p:nvPr/>
        </p:nvSpPr>
        <p:spPr>
          <a:xfrm>
            <a:off x="5562600" y="25908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6248400" y="25908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3429000" y="32766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3429000" y="41148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p:cNvCxnSpPr/>
          <p:nvPr/>
        </p:nvCxnSpPr>
        <p:spPr>
          <a:xfrm>
            <a:off x="2971800" y="4724400"/>
            <a:ext cx="4648200" cy="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18" name="Oval 17"/>
          <p:cNvSpPr/>
          <p:nvPr/>
        </p:nvSpPr>
        <p:spPr>
          <a:xfrm>
            <a:off x="3429000" y="49530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4114800" y="49530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4876800" y="49530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5638800" y="49530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6324600" y="49530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a:off x="3505200" y="56388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4191000" y="56388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4191000" y="41148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4876800" y="56388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Mental Addition Fact Strategies </a:t>
            </a:r>
            <a:endParaRPr lang="en-US" dirty="0"/>
          </a:p>
        </p:txBody>
      </p:sp>
      <p:sp>
        <p:nvSpPr>
          <p:cNvPr id="3" name="Rectangle 2"/>
          <p:cNvSpPr/>
          <p:nvPr/>
        </p:nvSpPr>
        <p:spPr>
          <a:xfrm>
            <a:off x="609600" y="1524000"/>
            <a:ext cx="7924800" cy="923330"/>
          </a:xfrm>
          <a:prstGeom prst="rect">
            <a:avLst/>
          </a:prstGeom>
        </p:spPr>
        <p:txBody>
          <a:bodyPr wrap="square">
            <a:spAutoFit/>
          </a:bodyPr>
          <a:lstStyle/>
          <a:p>
            <a:r>
              <a:rPr lang="en-US" dirty="0" smtClean="0"/>
              <a:t>You also have to teach or review the commutative property. The answer will be the same regardless of the order you add the two numbers. 9 + 2 = 2 + 9 Order doesn’t matter.</a:t>
            </a:r>
            <a:endParaRPr lang="en-US" dirty="0"/>
          </a:p>
        </p:txBody>
      </p:sp>
      <p:sp>
        <p:nvSpPr>
          <p:cNvPr id="4" name="Oval 3"/>
          <p:cNvSpPr/>
          <p:nvPr/>
        </p:nvSpPr>
        <p:spPr>
          <a:xfrm>
            <a:off x="1524000" y="30480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2209800" y="30480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2971800" y="30480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5257800" y="3048000"/>
            <a:ext cx="588624"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1" name="Rectangle 10"/>
          <p:cNvSpPr/>
          <p:nvPr/>
        </p:nvSpPr>
        <p:spPr>
          <a:xfrm>
            <a:off x="3352800" y="2209800"/>
            <a:ext cx="2935419"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9+2=2+9</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2" name="Oval 11"/>
          <p:cNvSpPr/>
          <p:nvPr/>
        </p:nvSpPr>
        <p:spPr>
          <a:xfrm>
            <a:off x="3733800" y="30480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4495800" y="30480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1600200" y="37338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6172200" y="30480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p:cNvCxnSpPr/>
          <p:nvPr/>
        </p:nvCxnSpPr>
        <p:spPr>
          <a:xfrm>
            <a:off x="304800" y="4419600"/>
            <a:ext cx="8534400" cy="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25" name="Oval 24"/>
          <p:cNvSpPr/>
          <p:nvPr/>
        </p:nvSpPr>
        <p:spPr>
          <a:xfrm>
            <a:off x="6934200" y="30480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2286000" y="37338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p:nvPr/>
        </p:nvSpPr>
        <p:spPr>
          <a:xfrm>
            <a:off x="3048000" y="37338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p:nvPr/>
        </p:nvSpPr>
        <p:spPr>
          <a:xfrm>
            <a:off x="3810000" y="37338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1600200" y="49530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2362200" y="49530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a:off x="4191000" y="49530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p:cNvSpPr/>
          <p:nvPr/>
        </p:nvSpPr>
        <p:spPr>
          <a:xfrm>
            <a:off x="4876800" y="49530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p:cNvSpPr/>
          <p:nvPr/>
        </p:nvSpPr>
        <p:spPr>
          <a:xfrm>
            <a:off x="5638800" y="49530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p:cNvSpPr/>
          <p:nvPr/>
        </p:nvSpPr>
        <p:spPr>
          <a:xfrm>
            <a:off x="6400800" y="49530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p:cNvSpPr/>
          <p:nvPr/>
        </p:nvSpPr>
        <p:spPr>
          <a:xfrm>
            <a:off x="7162800" y="49530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p:nvPr/>
        </p:nvSpPr>
        <p:spPr>
          <a:xfrm>
            <a:off x="4267200" y="56388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p:nvPr/>
        </p:nvSpPr>
        <p:spPr>
          <a:xfrm>
            <a:off x="4953000" y="56388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5715000" y="56388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p:nvPr/>
        </p:nvSpPr>
        <p:spPr>
          <a:xfrm>
            <a:off x="6477000" y="5638800"/>
            <a:ext cx="6096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3276600" y="4800600"/>
            <a:ext cx="588624"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Mental Addition Fact Strategies </a:t>
            </a:r>
            <a:endParaRPr lang="en-US" dirty="0"/>
          </a:p>
        </p:txBody>
      </p:sp>
      <p:sp>
        <p:nvSpPr>
          <p:cNvPr id="3" name="Rectangle 2"/>
          <p:cNvSpPr/>
          <p:nvPr/>
        </p:nvSpPr>
        <p:spPr>
          <a:xfrm>
            <a:off x="609600" y="1524000"/>
            <a:ext cx="7924800" cy="1754326"/>
          </a:xfrm>
          <a:prstGeom prst="rect">
            <a:avLst/>
          </a:prstGeom>
        </p:spPr>
        <p:txBody>
          <a:bodyPr wrap="square">
            <a:spAutoFit/>
          </a:bodyPr>
          <a:lstStyle/>
          <a:p>
            <a:r>
              <a:rPr lang="en-US" dirty="0" smtClean="0"/>
              <a:t>Adding ten means jumping up ten (think of a hundred’s chart). The ones digit stays the same but the ten’s digit increases by one. Students must understand this. Using a hundreds board to teach this works well to build understanding. Have students actually count up the ten and write down the result. Then affirm with them the pattern and explain why it works every time.</a:t>
            </a:r>
            <a:endParaRPr lang="en-US" dirty="0"/>
          </a:p>
        </p:txBody>
      </p:sp>
      <p:pic>
        <p:nvPicPr>
          <p:cNvPr id="44034" name="Picture 2" descr="http://0.tqn.com/d/specialed/1/0/_/D/Hundreds.jpg"/>
          <p:cNvPicPr>
            <a:picLocks noChangeAspect="1" noChangeArrowheads="1"/>
          </p:cNvPicPr>
          <p:nvPr/>
        </p:nvPicPr>
        <p:blipFill>
          <a:blip r:embed="rId2" cstate="print"/>
          <a:srcRect/>
          <a:stretch>
            <a:fillRect/>
          </a:stretch>
        </p:blipFill>
        <p:spPr bwMode="auto">
          <a:xfrm>
            <a:off x="4800600" y="2895600"/>
            <a:ext cx="3352800" cy="4338918"/>
          </a:xfrm>
          <a:prstGeom prst="rect">
            <a:avLst/>
          </a:prstGeom>
          <a:noFill/>
        </p:spPr>
      </p:pic>
      <p:sp>
        <p:nvSpPr>
          <p:cNvPr id="41" name="Rectangle 40"/>
          <p:cNvSpPr/>
          <p:nvPr/>
        </p:nvSpPr>
        <p:spPr>
          <a:xfrm>
            <a:off x="864078" y="3733800"/>
            <a:ext cx="3493265"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10 + 5= 15</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43" name="Oval 42"/>
          <p:cNvSpPr/>
          <p:nvPr/>
        </p:nvSpPr>
        <p:spPr>
          <a:xfrm>
            <a:off x="6172200" y="3352800"/>
            <a:ext cx="30480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5" name="Straight Arrow Connector 44"/>
          <p:cNvCxnSpPr/>
          <p:nvPr/>
        </p:nvCxnSpPr>
        <p:spPr>
          <a:xfrm>
            <a:off x="6324600" y="3505200"/>
            <a:ext cx="0" cy="3810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a:xfrm>
            <a:off x="722040" y="4876800"/>
            <a:ext cx="3877986"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22 + 10= 32</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48" name="Oval 47"/>
          <p:cNvSpPr/>
          <p:nvPr/>
        </p:nvSpPr>
        <p:spPr>
          <a:xfrm>
            <a:off x="5257800" y="4038600"/>
            <a:ext cx="30480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9" name="Straight Arrow Connector 48"/>
          <p:cNvCxnSpPr/>
          <p:nvPr/>
        </p:nvCxnSpPr>
        <p:spPr>
          <a:xfrm>
            <a:off x="5410200" y="4267200"/>
            <a:ext cx="0" cy="3810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0"/>
            <a:ext cx="7772400" cy="1143000"/>
          </a:xfrm>
        </p:spPr>
        <p:txBody>
          <a:bodyPr/>
          <a:lstStyle/>
          <a:p>
            <a:r>
              <a:rPr lang="en-US" dirty="0" smtClean="0"/>
              <a:t>Mental Addition Fact Strategies </a:t>
            </a:r>
            <a:endParaRPr lang="en-US" dirty="0"/>
          </a:p>
        </p:txBody>
      </p:sp>
      <p:sp>
        <p:nvSpPr>
          <p:cNvPr id="3" name="Rectangle 2"/>
          <p:cNvSpPr/>
          <p:nvPr/>
        </p:nvSpPr>
        <p:spPr>
          <a:xfrm>
            <a:off x="609600" y="1219200"/>
            <a:ext cx="7924800" cy="1754326"/>
          </a:xfrm>
          <a:prstGeom prst="rect">
            <a:avLst/>
          </a:prstGeom>
        </p:spPr>
        <p:txBody>
          <a:bodyPr wrap="square">
            <a:spAutoFit/>
          </a:bodyPr>
          <a:lstStyle/>
          <a:p>
            <a:r>
              <a:rPr lang="en-US" dirty="0" smtClean="0"/>
              <a:t>Adding 9 makes sense if students understand adding ten. It sounds more difficult than it actually is. </a:t>
            </a:r>
          </a:p>
          <a:p>
            <a:r>
              <a:rPr lang="en-US" dirty="0" smtClean="0"/>
              <a:t>Remind students of the jump of ten : 5 + 10 = 15. A student would say (in their head) “5 plus 10 = fifteen”</a:t>
            </a:r>
            <a:br>
              <a:rPr lang="en-US" dirty="0" smtClean="0"/>
            </a:br>
            <a:r>
              <a:rPr lang="en-US" dirty="0" smtClean="0"/>
              <a:t>The five and fifteen are naming the same number of ones. </a:t>
            </a:r>
          </a:p>
          <a:p>
            <a:r>
              <a:rPr lang="en-US" dirty="0" smtClean="0"/>
              <a:t>With the nines – a student must count down one in the ones.</a:t>
            </a:r>
            <a:endParaRPr lang="en-US" dirty="0"/>
          </a:p>
        </p:txBody>
      </p:sp>
      <p:pic>
        <p:nvPicPr>
          <p:cNvPr id="44034" name="Picture 2" descr="http://0.tqn.com/d/specialed/1/0/_/D/Hundreds.jpg"/>
          <p:cNvPicPr>
            <a:picLocks noChangeAspect="1" noChangeArrowheads="1"/>
          </p:cNvPicPr>
          <p:nvPr/>
        </p:nvPicPr>
        <p:blipFill>
          <a:blip r:embed="rId2" cstate="print"/>
          <a:srcRect/>
          <a:stretch>
            <a:fillRect/>
          </a:stretch>
        </p:blipFill>
        <p:spPr bwMode="auto">
          <a:xfrm>
            <a:off x="4800600" y="2895600"/>
            <a:ext cx="3352800" cy="4338918"/>
          </a:xfrm>
          <a:prstGeom prst="rect">
            <a:avLst/>
          </a:prstGeom>
          <a:noFill/>
        </p:spPr>
      </p:pic>
      <p:sp>
        <p:nvSpPr>
          <p:cNvPr id="41" name="Rectangle 40"/>
          <p:cNvSpPr/>
          <p:nvPr/>
        </p:nvSpPr>
        <p:spPr>
          <a:xfrm>
            <a:off x="1056439" y="3733800"/>
            <a:ext cx="3108543"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9 + 5= 14</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43" name="Oval 42"/>
          <p:cNvSpPr/>
          <p:nvPr/>
        </p:nvSpPr>
        <p:spPr>
          <a:xfrm>
            <a:off x="6172200" y="3352800"/>
            <a:ext cx="30480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5" name="Straight Arrow Connector 44"/>
          <p:cNvCxnSpPr/>
          <p:nvPr/>
        </p:nvCxnSpPr>
        <p:spPr>
          <a:xfrm>
            <a:off x="6324600" y="3505200"/>
            <a:ext cx="0" cy="3810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a:xfrm>
            <a:off x="914400" y="4876800"/>
            <a:ext cx="3493265"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22 + 9= 31</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48" name="Oval 47"/>
          <p:cNvSpPr/>
          <p:nvPr/>
        </p:nvSpPr>
        <p:spPr>
          <a:xfrm>
            <a:off x="5257800" y="4038600"/>
            <a:ext cx="30480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9" name="Straight Arrow Connector 48"/>
          <p:cNvCxnSpPr/>
          <p:nvPr/>
        </p:nvCxnSpPr>
        <p:spPr>
          <a:xfrm>
            <a:off x="5410200" y="4267200"/>
            <a:ext cx="0" cy="3810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6019800" y="3886200"/>
            <a:ext cx="304800"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a:off x="5105400" y="4572000"/>
            <a:ext cx="304800"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0"/>
            <a:ext cx="7772400" cy="1143000"/>
          </a:xfrm>
        </p:spPr>
        <p:txBody>
          <a:bodyPr/>
          <a:lstStyle/>
          <a:p>
            <a:r>
              <a:rPr lang="en-US" dirty="0" smtClean="0"/>
              <a:t>Mental Addition Fact Strategies </a:t>
            </a:r>
            <a:endParaRPr lang="en-US" dirty="0"/>
          </a:p>
        </p:txBody>
      </p:sp>
      <p:sp>
        <p:nvSpPr>
          <p:cNvPr id="3" name="Rectangle 2"/>
          <p:cNvSpPr/>
          <p:nvPr/>
        </p:nvSpPr>
        <p:spPr>
          <a:xfrm>
            <a:off x="685800" y="1066800"/>
            <a:ext cx="7924800" cy="923330"/>
          </a:xfrm>
          <a:prstGeom prst="rect">
            <a:avLst/>
          </a:prstGeom>
        </p:spPr>
        <p:txBody>
          <a:bodyPr wrap="square">
            <a:spAutoFit/>
          </a:bodyPr>
          <a:lstStyle/>
          <a:p>
            <a:r>
              <a:rPr lang="en-US" dirty="0" smtClean="0"/>
              <a:t>This works exactly the same only a child must think 2 less. Using the examples above students would say; 5 + 10 = 15 so 5 +8 = 13, 7 + 10 = 17 so 7 + 8 = 15 (2 less)</a:t>
            </a:r>
            <a:endParaRPr lang="en-US" dirty="0"/>
          </a:p>
        </p:txBody>
      </p:sp>
      <p:pic>
        <p:nvPicPr>
          <p:cNvPr id="44034" name="Picture 2" descr="http://0.tqn.com/d/specialed/1/0/_/D/Hundreds.jpg"/>
          <p:cNvPicPr>
            <a:picLocks noChangeAspect="1" noChangeArrowheads="1"/>
          </p:cNvPicPr>
          <p:nvPr/>
        </p:nvPicPr>
        <p:blipFill>
          <a:blip r:embed="rId2" cstate="print"/>
          <a:srcRect/>
          <a:stretch>
            <a:fillRect/>
          </a:stretch>
        </p:blipFill>
        <p:spPr bwMode="auto">
          <a:xfrm>
            <a:off x="4800600" y="2057400"/>
            <a:ext cx="3352800" cy="4338918"/>
          </a:xfrm>
          <a:prstGeom prst="rect">
            <a:avLst/>
          </a:prstGeom>
          <a:noFill/>
        </p:spPr>
      </p:pic>
      <p:sp>
        <p:nvSpPr>
          <p:cNvPr id="41" name="Rectangle 40"/>
          <p:cNvSpPr/>
          <p:nvPr/>
        </p:nvSpPr>
        <p:spPr>
          <a:xfrm>
            <a:off x="1056439" y="2895600"/>
            <a:ext cx="3108543"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8 + 5= 13</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43" name="Oval 42"/>
          <p:cNvSpPr/>
          <p:nvPr/>
        </p:nvSpPr>
        <p:spPr>
          <a:xfrm>
            <a:off x="6172200" y="2514600"/>
            <a:ext cx="30480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5" name="Straight Arrow Connector 44"/>
          <p:cNvCxnSpPr/>
          <p:nvPr/>
        </p:nvCxnSpPr>
        <p:spPr>
          <a:xfrm>
            <a:off x="6324600" y="2667000"/>
            <a:ext cx="0" cy="3810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a:xfrm>
            <a:off x="914400" y="4038600"/>
            <a:ext cx="3493265"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22 + 8= 30</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48" name="Oval 47"/>
          <p:cNvSpPr/>
          <p:nvPr/>
        </p:nvSpPr>
        <p:spPr>
          <a:xfrm>
            <a:off x="5257800" y="3200400"/>
            <a:ext cx="30480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9" name="Straight Arrow Connector 48"/>
          <p:cNvCxnSpPr/>
          <p:nvPr/>
        </p:nvCxnSpPr>
        <p:spPr>
          <a:xfrm>
            <a:off x="5410200" y="3429000"/>
            <a:ext cx="0" cy="3810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5791200" y="3048000"/>
            <a:ext cx="533400"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a:off x="5105400" y="3733800"/>
            <a:ext cx="304800"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a:off x="7772400" y="3352800"/>
            <a:ext cx="304800"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0"/>
            <a:ext cx="7772400" cy="1143000"/>
          </a:xfrm>
        </p:spPr>
        <p:txBody>
          <a:bodyPr/>
          <a:lstStyle/>
          <a:p>
            <a:r>
              <a:rPr lang="en-US" dirty="0" smtClean="0"/>
              <a:t>Mental Addition Fact Strategies </a:t>
            </a:r>
            <a:endParaRPr lang="en-US" dirty="0"/>
          </a:p>
        </p:txBody>
      </p:sp>
      <p:sp>
        <p:nvSpPr>
          <p:cNvPr id="3" name="Rectangle 2"/>
          <p:cNvSpPr/>
          <p:nvPr/>
        </p:nvSpPr>
        <p:spPr>
          <a:xfrm>
            <a:off x="685800" y="1066800"/>
            <a:ext cx="7924800" cy="2031325"/>
          </a:xfrm>
          <a:prstGeom prst="rect">
            <a:avLst/>
          </a:prstGeom>
        </p:spPr>
        <p:txBody>
          <a:bodyPr wrap="square">
            <a:spAutoFit/>
          </a:bodyPr>
          <a:lstStyle/>
          <a:p>
            <a:r>
              <a:rPr lang="en-US" dirty="0" smtClean="0"/>
              <a:t>When you add a double you are counting by that number once.</a:t>
            </a:r>
            <a:br>
              <a:rPr lang="en-US" dirty="0" smtClean="0"/>
            </a:br>
            <a:r>
              <a:rPr lang="en-US" dirty="0" smtClean="0"/>
              <a:t>For example: 4 + 4 = think of 4,8 … counting by fours</a:t>
            </a:r>
            <a:br>
              <a:rPr lang="en-US" dirty="0" smtClean="0"/>
            </a:br>
            <a:r>
              <a:rPr lang="en-US" dirty="0" smtClean="0"/>
              <a:t>Practice skip counting by each number in turn: </a:t>
            </a:r>
            <a:br>
              <a:rPr lang="en-US" dirty="0" smtClean="0"/>
            </a:br>
            <a:r>
              <a:rPr lang="en-US" dirty="0" smtClean="0"/>
              <a:t>2-4</a:t>
            </a:r>
            <a:br>
              <a:rPr lang="en-US" dirty="0" smtClean="0"/>
            </a:br>
            <a:r>
              <a:rPr lang="en-US" dirty="0" smtClean="0"/>
              <a:t>3-6</a:t>
            </a:r>
            <a:br>
              <a:rPr lang="en-US" dirty="0" smtClean="0"/>
            </a:br>
            <a:r>
              <a:rPr lang="en-US" dirty="0" smtClean="0"/>
              <a:t>4-8 etc. This gets harder with the higher numbers but skip counting is an important skill for students to have.</a:t>
            </a:r>
            <a:endParaRPr lang="en-US" dirty="0"/>
          </a:p>
        </p:txBody>
      </p:sp>
      <p:pic>
        <p:nvPicPr>
          <p:cNvPr id="49154" name="Picture 2" descr="http://foodsafety.suencs.com/wp-content/uploads/2009/09/egg-carton.jpg"/>
          <p:cNvPicPr>
            <a:picLocks noChangeAspect="1" noChangeArrowheads="1"/>
          </p:cNvPicPr>
          <p:nvPr/>
        </p:nvPicPr>
        <p:blipFill>
          <a:blip r:embed="rId2" cstate="print"/>
          <a:srcRect/>
          <a:stretch>
            <a:fillRect/>
          </a:stretch>
        </p:blipFill>
        <p:spPr bwMode="auto">
          <a:xfrm>
            <a:off x="609600" y="3124200"/>
            <a:ext cx="2209800" cy="1492088"/>
          </a:xfrm>
          <a:prstGeom prst="rect">
            <a:avLst/>
          </a:prstGeom>
          <a:noFill/>
        </p:spPr>
      </p:pic>
      <p:pic>
        <p:nvPicPr>
          <p:cNvPr id="16" name="Picture 2" descr="http://foodsafety.suencs.com/wp-content/uploads/2009/09/egg-carton.jpg"/>
          <p:cNvPicPr>
            <a:picLocks noChangeAspect="1" noChangeArrowheads="1"/>
          </p:cNvPicPr>
          <p:nvPr/>
        </p:nvPicPr>
        <p:blipFill>
          <a:blip r:embed="rId2" cstate="print"/>
          <a:srcRect/>
          <a:stretch>
            <a:fillRect/>
          </a:stretch>
        </p:blipFill>
        <p:spPr bwMode="auto">
          <a:xfrm>
            <a:off x="3352800" y="3200400"/>
            <a:ext cx="2209800" cy="1492088"/>
          </a:xfrm>
          <a:prstGeom prst="rect">
            <a:avLst/>
          </a:prstGeom>
          <a:noFill/>
        </p:spPr>
      </p:pic>
      <p:pic>
        <p:nvPicPr>
          <p:cNvPr id="49156" name="Picture 4" descr="http://cdn.blogs.sheknows.com/homedecor.sheknows.com/2011/04/egg-carton.jpg"/>
          <p:cNvPicPr>
            <a:picLocks noChangeAspect="1" noChangeArrowheads="1"/>
          </p:cNvPicPr>
          <p:nvPr/>
        </p:nvPicPr>
        <p:blipFill>
          <a:blip r:embed="rId3" cstate="print"/>
          <a:srcRect/>
          <a:stretch>
            <a:fillRect/>
          </a:stretch>
        </p:blipFill>
        <p:spPr bwMode="auto">
          <a:xfrm>
            <a:off x="6248400" y="3048000"/>
            <a:ext cx="2476113" cy="1647826"/>
          </a:xfrm>
          <a:prstGeom prst="rect">
            <a:avLst/>
          </a:prstGeom>
          <a:noFill/>
        </p:spPr>
      </p:pic>
      <p:sp>
        <p:nvSpPr>
          <p:cNvPr id="17" name="Rectangle 16"/>
          <p:cNvSpPr/>
          <p:nvPr/>
        </p:nvSpPr>
        <p:spPr>
          <a:xfrm>
            <a:off x="2819400" y="3429000"/>
            <a:ext cx="588623"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8" name="Rectangle 17"/>
          <p:cNvSpPr/>
          <p:nvPr/>
        </p:nvSpPr>
        <p:spPr>
          <a:xfrm>
            <a:off x="5715000" y="3505200"/>
            <a:ext cx="588623"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49158" name="Picture 6" descr="http://chompchomp.com/images/irregular011.jpg"/>
          <p:cNvPicPr>
            <a:picLocks noChangeAspect="1" noChangeArrowheads="1"/>
          </p:cNvPicPr>
          <p:nvPr/>
        </p:nvPicPr>
        <p:blipFill>
          <a:blip r:embed="rId4" cstate="print"/>
          <a:srcRect/>
          <a:stretch>
            <a:fillRect/>
          </a:stretch>
        </p:blipFill>
        <p:spPr bwMode="auto">
          <a:xfrm>
            <a:off x="152400" y="4572000"/>
            <a:ext cx="3048000" cy="1941401"/>
          </a:xfrm>
          <a:prstGeom prst="rect">
            <a:avLst/>
          </a:prstGeom>
          <a:noFill/>
        </p:spPr>
      </p:pic>
      <p:sp>
        <p:nvSpPr>
          <p:cNvPr id="20" name="Rectangle 19"/>
          <p:cNvSpPr/>
          <p:nvPr/>
        </p:nvSpPr>
        <p:spPr>
          <a:xfrm>
            <a:off x="1371600" y="5410200"/>
            <a:ext cx="588623"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49160" name="Picture 8" descr="http://3.bp.blogspot.com/-i5Nu9nc0b3w/T9_Z3hl8RuI/AAAAAAAAArA/61D4f7muYg8/s1600/crayola-crayons.jpg"/>
          <p:cNvPicPr>
            <a:picLocks noChangeAspect="1" noChangeArrowheads="1"/>
          </p:cNvPicPr>
          <p:nvPr/>
        </p:nvPicPr>
        <p:blipFill>
          <a:blip r:embed="rId5" cstate="print"/>
          <a:srcRect/>
          <a:stretch>
            <a:fillRect/>
          </a:stretch>
        </p:blipFill>
        <p:spPr bwMode="auto">
          <a:xfrm>
            <a:off x="3733800" y="4876800"/>
            <a:ext cx="1276350" cy="1701800"/>
          </a:xfrm>
          <a:prstGeom prst="rect">
            <a:avLst/>
          </a:prstGeom>
          <a:noFill/>
        </p:spPr>
      </p:pic>
      <p:pic>
        <p:nvPicPr>
          <p:cNvPr id="49162" name="Picture 10" descr="http://www.phonics.net.au/images/days-of-the-week1.jpg"/>
          <p:cNvPicPr>
            <a:picLocks noChangeAspect="1" noChangeArrowheads="1"/>
          </p:cNvPicPr>
          <p:nvPr/>
        </p:nvPicPr>
        <p:blipFill>
          <a:blip r:embed="rId6" cstate="print"/>
          <a:srcRect l="8260" t="17518" r="9141" b="12409"/>
          <a:stretch>
            <a:fillRect/>
          </a:stretch>
        </p:blipFill>
        <p:spPr bwMode="auto">
          <a:xfrm>
            <a:off x="5486400" y="4724400"/>
            <a:ext cx="1524000" cy="1828800"/>
          </a:xfrm>
          <a:prstGeom prst="rect">
            <a:avLst/>
          </a:prstGeom>
          <a:noFill/>
        </p:spPr>
      </p:pic>
      <p:pic>
        <p:nvPicPr>
          <p:cNvPr id="23" name="Picture 10" descr="http://www.phonics.net.au/images/days-of-the-week1.jpg"/>
          <p:cNvPicPr>
            <a:picLocks noChangeAspect="1" noChangeArrowheads="1"/>
          </p:cNvPicPr>
          <p:nvPr/>
        </p:nvPicPr>
        <p:blipFill>
          <a:blip r:embed="rId6" cstate="print"/>
          <a:srcRect l="8260" t="17518" r="9141" b="12409"/>
          <a:stretch>
            <a:fillRect/>
          </a:stretch>
        </p:blipFill>
        <p:spPr bwMode="auto">
          <a:xfrm>
            <a:off x="7162800" y="4419600"/>
            <a:ext cx="1524000" cy="1828800"/>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0"/>
            <a:ext cx="7772400" cy="1143000"/>
          </a:xfrm>
        </p:spPr>
        <p:txBody>
          <a:bodyPr/>
          <a:lstStyle/>
          <a:p>
            <a:r>
              <a:rPr lang="en-US" dirty="0" smtClean="0"/>
              <a:t>Mental Addition Fact Strategies </a:t>
            </a:r>
            <a:endParaRPr lang="en-US" dirty="0"/>
          </a:p>
        </p:txBody>
      </p:sp>
      <p:sp>
        <p:nvSpPr>
          <p:cNvPr id="3" name="Rectangle 2"/>
          <p:cNvSpPr/>
          <p:nvPr/>
        </p:nvSpPr>
        <p:spPr>
          <a:xfrm>
            <a:off x="685800" y="1066800"/>
            <a:ext cx="7924800" cy="1754326"/>
          </a:xfrm>
          <a:prstGeom prst="rect">
            <a:avLst/>
          </a:prstGeom>
        </p:spPr>
        <p:txBody>
          <a:bodyPr wrap="square">
            <a:spAutoFit/>
          </a:bodyPr>
          <a:lstStyle/>
          <a:p>
            <a:r>
              <a:rPr lang="en-US" dirty="0" smtClean="0"/>
              <a:t>To use the near doubles strategy a student first has to master the doubles. Then, if the double is known, they use that and count up or down one to find the near double. </a:t>
            </a:r>
            <a:br>
              <a:rPr lang="en-US" dirty="0" smtClean="0"/>
            </a:br>
            <a:r>
              <a:rPr lang="en-US" dirty="0" smtClean="0"/>
              <a:t>Example: 4 + 4 = 8 5 + 4 = 9 (count up one)</a:t>
            </a:r>
            <a:br>
              <a:rPr lang="en-US" dirty="0" smtClean="0"/>
            </a:br>
            <a:r>
              <a:rPr lang="en-US" dirty="0" smtClean="0"/>
              <a:t>Or: 4 + 4 = 8 so 4 + 3 = 7 (count down one) </a:t>
            </a:r>
            <a:br>
              <a:rPr lang="en-US" dirty="0" smtClean="0"/>
            </a:br>
            <a:endParaRPr lang="en-US" dirty="0"/>
          </a:p>
        </p:txBody>
      </p:sp>
      <p:sp>
        <p:nvSpPr>
          <p:cNvPr id="14" name="Rectangle 13"/>
          <p:cNvSpPr/>
          <p:nvPr/>
        </p:nvSpPr>
        <p:spPr>
          <a:xfrm>
            <a:off x="1120185" y="2514600"/>
            <a:ext cx="3147015"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If 4+4 = 8</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cxnSp>
        <p:nvCxnSpPr>
          <p:cNvPr id="15" name="Straight Arrow Connector 14"/>
          <p:cNvCxnSpPr/>
          <p:nvPr/>
        </p:nvCxnSpPr>
        <p:spPr>
          <a:xfrm>
            <a:off x="990600" y="3733800"/>
            <a:ext cx="7391400" cy="0"/>
          </a:xfrm>
          <a:prstGeom prst="straightConnector1">
            <a:avLst/>
          </a:prstGeom>
          <a:ln w="50800">
            <a:headEnd type="arrow"/>
            <a:tailEnd type="arrow"/>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1524000" y="35052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1905000" y="35052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2286000" y="35052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667000" y="35052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3048000" y="35052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3429000" y="35052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3810000" y="35052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4191000" y="35052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4572000" y="35052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4953000" y="35052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5334000" y="35052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5715000" y="35052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096000" y="35052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6477000" y="35052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6858000" y="35052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7239000" y="35052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7696200" y="3505200"/>
            <a:ext cx="0" cy="533400"/>
          </a:xfrm>
          <a:prstGeom prst="line">
            <a:avLst/>
          </a:prstGeom>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990600" y="4114800"/>
            <a:ext cx="7620000" cy="381000"/>
          </a:xfrm>
          <a:prstGeom prst="rect">
            <a:avLst/>
          </a:prstGeom>
          <a:noFill/>
        </p:spPr>
        <p:txBody>
          <a:bodyPr wrap="square" rtlCol="0">
            <a:spAutoFit/>
          </a:bodyPr>
          <a:lstStyle/>
          <a:p>
            <a:r>
              <a:rPr lang="en-US" dirty="0" smtClean="0"/>
              <a:t>     -2    -1   0    1    2    3    4    5     6    7    8    9   10  11  12  13   14</a:t>
            </a:r>
            <a:endParaRPr lang="en-US" dirty="0"/>
          </a:p>
        </p:txBody>
      </p:sp>
      <p:sp>
        <p:nvSpPr>
          <p:cNvPr id="39" name="Rectangle 38"/>
          <p:cNvSpPr/>
          <p:nvPr/>
        </p:nvSpPr>
        <p:spPr>
          <a:xfrm>
            <a:off x="4729639" y="2514600"/>
            <a:ext cx="4185761"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than 5+4 = 9</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40" name="Oval 39"/>
          <p:cNvSpPr/>
          <p:nvPr/>
        </p:nvSpPr>
        <p:spPr>
          <a:xfrm>
            <a:off x="5181600" y="3581400"/>
            <a:ext cx="228600" cy="2286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Block Arc 41"/>
          <p:cNvSpPr/>
          <p:nvPr/>
        </p:nvSpPr>
        <p:spPr>
          <a:xfrm>
            <a:off x="5257800" y="3352800"/>
            <a:ext cx="381000" cy="457200"/>
          </a:xfrm>
          <a:prstGeom prst="blockArc">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43" name="Oval 42"/>
          <p:cNvSpPr/>
          <p:nvPr/>
        </p:nvSpPr>
        <p:spPr>
          <a:xfrm>
            <a:off x="5562600" y="3581400"/>
            <a:ext cx="228600" cy="2286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p:cNvSpPr/>
          <p:nvPr/>
        </p:nvSpPr>
        <p:spPr>
          <a:xfrm>
            <a:off x="1043985" y="4495800"/>
            <a:ext cx="3147015"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If 4+4 = 8</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cxnSp>
        <p:nvCxnSpPr>
          <p:cNvPr id="45" name="Straight Arrow Connector 44"/>
          <p:cNvCxnSpPr/>
          <p:nvPr/>
        </p:nvCxnSpPr>
        <p:spPr>
          <a:xfrm>
            <a:off x="914400" y="5715000"/>
            <a:ext cx="7391400" cy="0"/>
          </a:xfrm>
          <a:prstGeom prst="straightConnector1">
            <a:avLst/>
          </a:prstGeom>
          <a:ln w="50800">
            <a:headEnd type="arrow"/>
            <a:tailEnd type="arrow"/>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1447800" y="54864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1828800" y="54864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2209800" y="54864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2590800" y="54864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2971800" y="54864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3352800" y="54864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3733800" y="54864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4114800" y="54864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4495800" y="54864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4876800" y="54864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5257800" y="54864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5638800" y="54864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6019800" y="54864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6400800" y="54864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6781800" y="54864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7162800" y="5486400"/>
            <a:ext cx="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7620000" y="5486400"/>
            <a:ext cx="0" cy="533400"/>
          </a:xfrm>
          <a:prstGeom prst="line">
            <a:avLst/>
          </a:prstGeom>
        </p:spPr>
        <p:style>
          <a:lnRef idx="1">
            <a:schemeClr val="accent1"/>
          </a:lnRef>
          <a:fillRef idx="0">
            <a:schemeClr val="accent1"/>
          </a:fillRef>
          <a:effectRef idx="0">
            <a:schemeClr val="accent1"/>
          </a:effectRef>
          <a:fontRef idx="minor">
            <a:schemeClr val="tx1"/>
          </a:fontRef>
        </p:style>
      </p:cxnSp>
      <p:sp>
        <p:nvSpPr>
          <p:cNvPr id="63" name="TextBox 62"/>
          <p:cNvSpPr txBox="1"/>
          <p:nvPr/>
        </p:nvSpPr>
        <p:spPr>
          <a:xfrm>
            <a:off x="914400" y="6096000"/>
            <a:ext cx="7620000" cy="381000"/>
          </a:xfrm>
          <a:prstGeom prst="rect">
            <a:avLst/>
          </a:prstGeom>
          <a:noFill/>
        </p:spPr>
        <p:txBody>
          <a:bodyPr wrap="square" rtlCol="0">
            <a:spAutoFit/>
          </a:bodyPr>
          <a:lstStyle/>
          <a:p>
            <a:r>
              <a:rPr lang="en-US" dirty="0" smtClean="0"/>
              <a:t>     -2    -1   0    1    2    3    4    5     6    7    8    9   10  11  12  13   14</a:t>
            </a:r>
            <a:endParaRPr lang="en-US" dirty="0"/>
          </a:p>
        </p:txBody>
      </p:sp>
      <p:sp>
        <p:nvSpPr>
          <p:cNvPr id="64" name="Rectangle 63"/>
          <p:cNvSpPr/>
          <p:nvPr/>
        </p:nvSpPr>
        <p:spPr>
          <a:xfrm>
            <a:off x="4653439" y="4495800"/>
            <a:ext cx="4185761"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than 3+4 = 7</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65" name="Oval 64"/>
          <p:cNvSpPr/>
          <p:nvPr/>
        </p:nvSpPr>
        <p:spPr>
          <a:xfrm>
            <a:off x="5105400" y="5562600"/>
            <a:ext cx="228600" cy="2286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Block Arc 65"/>
          <p:cNvSpPr/>
          <p:nvPr/>
        </p:nvSpPr>
        <p:spPr>
          <a:xfrm>
            <a:off x="4800600" y="5334000"/>
            <a:ext cx="381000" cy="457200"/>
          </a:xfrm>
          <a:prstGeom prst="blockArc">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67" name="Oval 66"/>
          <p:cNvSpPr/>
          <p:nvPr/>
        </p:nvSpPr>
        <p:spPr>
          <a:xfrm>
            <a:off x="4724400" y="5562600"/>
            <a:ext cx="228600" cy="2286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0"/>
            <a:ext cx="7772400" cy="1143000"/>
          </a:xfrm>
        </p:spPr>
        <p:txBody>
          <a:bodyPr/>
          <a:lstStyle/>
          <a:p>
            <a:r>
              <a:rPr lang="en-US" dirty="0" smtClean="0"/>
              <a:t>Mental Addition Fact Strategies </a:t>
            </a:r>
            <a:endParaRPr lang="en-US" dirty="0"/>
          </a:p>
        </p:txBody>
      </p:sp>
      <p:sp>
        <p:nvSpPr>
          <p:cNvPr id="3" name="Rectangle 2"/>
          <p:cNvSpPr/>
          <p:nvPr/>
        </p:nvSpPr>
        <p:spPr>
          <a:xfrm>
            <a:off x="685800" y="1066800"/>
            <a:ext cx="7924800" cy="2585323"/>
          </a:xfrm>
          <a:prstGeom prst="rect">
            <a:avLst/>
          </a:prstGeom>
        </p:spPr>
        <p:txBody>
          <a:bodyPr wrap="square">
            <a:spAutoFit/>
          </a:bodyPr>
          <a:lstStyle/>
          <a:p>
            <a:r>
              <a:rPr lang="en-US" dirty="0" smtClean="0"/>
              <a:t>To add fives look for the five in both numbers to make a ten then count on the extra digits. </a:t>
            </a:r>
          </a:p>
          <a:p>
            <a:r>
              <a:rPr lang="en-US" dirty="0" smtClean="0"/>
              <a:t>Example: 5 + 7 = (10 + 2) = 12</a:t>
            </a:r>
          </a:p>
          <a:p>
            <a:r>
              <a:rPr lang="en-US" dirty="0" smtClean="0"/>
              <a:t>5 + 8 = 5 + 5 + 3 = 13 </a:t>
            </a:r>
          </a:p>
          <a:p>
            <a:r>
              <a:rPr lang="en-US" dirty="0" smtClean="0"/>
              <a:t>Students who can see the five in 8 should have no difficulty. Students who can’t visualize numbers will find this hard. Most students can be taught to do this with some extra work. </a:t>
            </a:r>
          </a:p>
          <a:p>
            <a:r>
              <a:rPr lang="en-US" dirty="0" smtClean="0"/>
              <a:t/>
            </a:r>
            <a:br>
              <a:rPr lang="en-US" dirty="0" smtClean="0"/>
            </a:br>
            <a:endParaRPr lang="en-US" dirty="0"/>
          </a:p>
        </p:txBody>
      </p:sp>
      <p:pic>
        <p:nvPicPr>
          <p:cNvPr id="52226" name="Picture 2" descr="C:\Users\rfrantu.DPSUSER\AppData\Local\Microsoft\Windows\Temporary Internet Files\Content.IE5\3SHZE2XY\MC900445118[1].wmf"/>
          <p:cNvPicPr>
            <a:picLocks noChangeAspect="1" noChangeArrowheads="1"/>
          </p:cNvPicPr>
          <p:nvPr/>
        </p:nvPicPr>
        <p:blipFill>
          <a:blip r:embed="rId2" cstate="print"/>
          <a:srcRect/>
          <a:stretch>
            <a:fillRect/>
          </a:stretch>
        </p:blipFill>
        <p:spPr bwMode="auto">
          <a:xfrm>
            <a:off x="1828800" y="4572000"/>
            <a:ext cx="707746" cy="1698041"/>
          </a:xfrm>
          <a:prstGeom prst="rect">
            <a:avLst/>
          </a:prstGeom>
          <a:noFill/>
        </p:spPr>
      </p:pic>
      <p:sp>
        <p:nvSpPr>
          <p:cNvPr id="68" name="Cloud Callout 67"/>
          <p:cNvSpPr/>
          <p:nvPr/>
        </p:nvSpPr>
        <p:spPr>
          <a:xfrm>
            <a:off x="2895600" y="2819400"/>
            <a:ext cx="5105400" cy="2819400"/>
          </a:xfrm>
          <a:prstGeom prst="cloudCallout">
            <a:avLst>
              <a:gd name="adj1" fmla="val -55419"/>
              <a:gd name="adj2" fmla="val 1552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t>5+7</a:t>
            </a:r>
          </a:p>
          <a:p>
            <a:pPr algn="ctr"/>
            <a:r>
              <a:rPr lang="en-US" sz="4000" dirty="0" smtClean="0"/>
              <a:t>5+5+2</a:t>
            </a:r>
          </a:p>
          <a:p>
            <a:pPr algn="ctr"/>
            <a:r>
              <a:rPr lang="en-US" sz="4000" dirty="0" smtClean="0"/>
              <a:t>10+2</a:t>
            </a:r>
          </a:p>
          <a:p>
            <a:pPr algn="ct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Strategy verses Memorization </a:t>
            </a:r>
            <a:endParaRPr lang="en-US" dirty="0"/>
          </a:p>
        </p:txBody>
      </p:sp>
      <p:pic>
        <p:nvPicPr>
          <p:cNvPr id="54274" name="Picture 2" descr="http://olc.spsd.sk.ca/de/math1-3/images/numberchart-judyl.jpg"/>
          <p:cNvPicPr>
            <a:picLocks noChangeAspect="1" noChangeArrowheads="1"/>
          </p:cNvPicPr>
          <p:nvPr/>
        </p:nvPicPr>
        <p:blipFill>
          <a:blip r:embed="rId2" cstate="print"/>
          <a:srcRect/>
          <a:stretch>
            <a:fillRect/>
          </a:stretch>
        </p:blipFill>
        <p:spPr bwMode="auto">
          <a:xfrm>
            <a:off x="381000" y="1295400"/>
            <a:ext cx="3076575" cy="2771776"/>
          </a:xfrm>
          <a:prstGeom prst="rect">
            <a:avLst/>
          </a:prstGeom>
          <a:noFill/>
        </p:spPr>
      </p:pic>
      <p:pic>
        <p:nvPicPr>
          <p:cNvPr id="54276" name="Picture 4" descr="http://olc.spsd.sk.ca/de/math1-3/images/addchart-judyl.gif"/>
          <p:cNvPicPr>
            <a:picLocks noChangeAspect="1" noChangeArrowheads="1"/>
          </p:cNvPicPr>
          <p:nvPr/>
        </p:nvPicPr>
        <p:blipFill>
          <a:blip r:embed="rId3" cstate="print"/>
          <a:srcRect/>
          <a:stretch>
            <a:fillRect/>
          </a:stretch>
        </p:blipFill>
        <p:spPr bwMode="auto">
          <a:xfrm>
            <a:off x="5867400" y="1371600"/>
            <a:ext cx="3076575" cy="2771776"/>
          </a:xfrm>
          <a:prstGeom prst="rect">
            <a:avLst/>
          </a:prstGeom>
          <a:noFill/>
        </p:spPr>
      </p:pic>
      <p:sp>
        <p:nvSpPr>
          <p:cNvPr id="54277" name="Rectangle 5"/>
          <p:cNvSpPr>
            <a:spLocks noChangeArrowheads="1"/>
          </p:cNvSpPr>
          <p:nvPr/>
        </p:nvSpPr>
        <p:spPr bwMode="auto">
          <a:xfrm>
            <a:off x="1905000" y="4343400"/>
            <a:ext cx="6202339" cy="206210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Verdana" pitchFamily="34" charset="0"/>
                <a:cs typeface="Arial" pitchFamily="34" charset="0"/>
              </a:rPr>
              <a:t>  </a:t>
            </a:r>
            <a:r>
              <a:rPr kumimoji="0" lang="en-US" sz="800" b="0" i="0" u="none" strike="noStrike" cap="none" normalizeH="0" baseline="0" dirty="0" smtClean="0">
                <a:ln>
                  <a:noFill/>
                </a:ln>
                <a:solidFill>
                  <a:schemeClr val="tx1"/>
                </a:solidFill>
                <a:effectLst/>
                <a:latin typeface="Verdana" pitchFamily="34" charset="0"/>
                <a:cs typeface="Arial" pitchFamily="34" charset="0"/>
              </a:rPr>
              <a:t> </a:t>
            </a:r>
            <a:r>
              <a:rPr kumimoji="0" lang="en-US" sz="1600" b="0" i="0" u="none" strike="noStrike" cap="none" normalizeH="0" baseline="0" dirty="0" smtClean="0">
                <a:ln>
                  <a:noFill/>
                </a:ln>
                <a:solidFill>
                  <a:schemeClr val="tx1"/>
                </a:solidFill>
                <a:effectLst/>
                <a:latin typeface="Verdana" pitchFamily="34" charset="0"/>
                <a:cs typeface="Arial" pitchFamily="34" charset="0"/>
              </a:rPr>
              <a:t>All addition facts with zero</a:t>
            </a:r>
            <a:br>
              <a:rPr kumimoji="0" lang="en-US" sz="1600" b="0" i="0" u="none" strike="noStrike" cap="none" normalizeH="0" baseline="0" dirty="0" smtClean="0">
                <a:ln>
                  <a:noFill/>
                </a:ln>
                <a:solidFill>
                  <a:schemeClr val="tx1"/>
                </a:solidFill>
                <a:effectLst/>
                <a:latin typeface="Verdana" pitchFamily="34" charset="0"/>
                <a:cs typeface="Arial" pitchFamily="34" charset="0"/>
              </a:rPr>
            </a:br>
            <a:r>
              <a:rPr kumimoji="0" lang="en-US" sz="1600" b="0" i="0" u="none" strike="noStrike" cap="none" normalizeH="0" baseline="0" dirty="0" smtClean="0">
                <a:ln>
                  <a:noFill/>
                </a:ln>
                <a:solidFill>
                  <a:schemeClr val="tx1"/>
                </a:solidFill>
                <a:effectLst/>
                <a:latin typeface="Verdana" pitchFamily="34" charset="0"/>
                <a:cs typeface="Arial" pitchFamily="34" charset="0"/>
              </a:rPr>
              <a:t>  All addition facts with one</a:t>
            </a:r>
            <a:br>
              <a:rPr kumimoji="0" lang="en-US" sz="1600" b="0" i="0" u="none" strike="noStrike" cap="none" normalizeH="0" baseline="0" dirty="0" smtClean="0">
                <a:ln>
                  <a:noFill/>
                </a:ln>
                <a:solidFill>
                  <a:schemeClr val="tx1"/>
                </a:solidFill>
                <a:effectLst/>
                <a:latin typeface="Verdana" pitchFamily="34" charset="0"/>
                <a:cs typeface="Arial" pitchFamily="34" charset="0"/>
              </a:rPr>
            </a:br>
            <a:r>
              <a:rPr kumimoji="0" lang="en-US" sz="1600" b="0" i="0" u="none" strike="noStrike" cap="none" normalizeH="0" baseline="0" dirty="0" smtClean="0">
                <a:ln>
                  <a:noFill/>
                </a:ln>
                <a:solidFill>
                  <a:schemeClr val="tx1"/>
                </a:solidFill>
                <a:effectLst/>
                <a:latin typeface="Verdana" pitchFamily="34" charset="0"/>
                <a:cs typeface="Arial" pitchFamily="34" charset="0"/>
              </a:rPr>
              <a:t>  </a:t>
            </a:r>
            <a:r>
              <a:rPr lang="en-US" sz="1200" dirty="0" smtClean="0">
                <a:latin typeface="Verdana" pitchFamily="34" charset="0"/>
                <a:cs typeface="Arial" pitchFamily="34" charset="0"/>
              </a:rPr>
              <a:t>A</a:t>
            </a:r>
            <a:r>
              <a:rPr kumimoji="0" lang="en-US" sz="1600" b="0" i="0" u="none" strike="noStrike" cap="none" normalizeH="0" baseline="0" dirty="0" smtClean="0">
                <a:ln>
                  <a:noFill/>
                </a:ln>
                <a:solidFill>
                  <a:schemeClr val="tx1"/>
                </a:solidFill>
                <a:effectLst/>
                <a:latin typeface="Verdana" pitchFamily="34" charset="0"/>
                <a:cs typeface="Arial" pitchFamily="34" charset="0"/>
              </a:rPr>
              <a:t>ll addition facts with two</a:t>
            </a:r>
            <a:br>
              <a:rPr kumimoji="0" lang="en-US" sz="1600" b="0" i="0" u="none" strike="noStrike" cap="none" normalizeH="0" baseline="0" dirty="0" smtClean="0">
                <a:ln>
                  <a:noFill/>
                </a:ln>
                <a:solidFill>
                  <a:schemeClr val="tx1"/>
                </a:solidFill>
                <a:effectLst/>
                <a:latin typeface="Verdana" pitchFamily="34" charset="0"/>
                <a:cs typeface="Arial" pitchFamily="34" charset="0"/>
              </a:rPr>
            </a:br>
            <a:r>
              <a:rPr kumimoji="0" lang="en-US" sz="1600" b="0" i="0" u="none" strike="noStrike" cap="none" normalizeH="0" baseline="0" dirty="0" smtClean="0">
                <a:ln>
                  <a:noFill/>
                </a:ln>
                <a:solidFill>
                  <a:schemeClr val="tx1"/>
                </a:solidFill>
                <a:effectLst/>
                <a:latin typeface="Verdana" pitchFamily="34" charset="0"/>
                <a:cs typeface="Arial" pitchFamily="34" charset="0"/>
              </a:rPr>
              <a:t>  </a:t>
            </a:r>
            <a:r>
              <a:rPr kumimoji="0" lang="en-US" sz="1200" b="0" i="0" u="none" strike="noStrike" cap="none" normalizeH="0" baseline="0" dirty="0" smtClean="0">
                <a:ln>
                  <a:noFill/>
                </a:ln>
                <a:solidFill>
                  <a:schemeClr val="tx1"/>
                </a:solidFill>
                <a:effectLst/>
                <a:latin typeface="Verdana" pitchFamily="34" charset="0"/>
                <a:cs typeface="Arial" pitchFamily="34" charset="0"/>
              </a:rPr>
              <a:t> </a:t>
            </a:r>
            <a:r>
              <a:rPr kumimoji="0" lang="en-US" sz="1600" b="0" i="0" u="none" strike="noStrike" cap="none" normalizeH="0" baseline="0" dirty="0" smtClean="0">
                <a:ln>
                  <a:noFill/>
                </a:ln>
                <a:solidFill>
                  <a:schemeClr val="tx1"/>
                </a:solidFill>
                <a:effectLst/>
                <a:latin typeface="Verdana" pitchFamily="34" charset="0"/>
                <a:cs typeface="Arial" pitchFamily="34" charset="0"/>
              </a:rPr>
              <a:t>All addition facts with nine</a:t>
            </a:r>
            <a:br>
              <a:rPr kumimoji="0" lang="en-US" sz="1600" b="0" i="0" u="none" strike="noStrike" cap="none" normalizeH="0" baseline="0" dirty="0" smtClean="0">
                <a:ln>
                  <a:noFill/>
                </a:ln>
                <a:solidFill>
                  <a:schemeClr val="tx1"/>
                </a:solidFill>
                <a:effectLst/>
                <a:latin typeface="Verdana" pitchFamily="34" charset="0"/>
                <a:cs typeface="Arial" pitchFamily="34" charset="0"/>
              </a:rPr>
            </a:br>
            <a:r>
              <a:rPr kumimoji="0" lang="en-US" sz="1600" b="0" i="0" u="none" strike="noStrike" cap="none" normalizeH="0" baseline="0" dirty="0" smtClean="0">
                <a:ln>
                  <a:noFill/>
                </a:ln>
                <a:solidFill>
                  <a:schemeClr val="tx1"/>
                </a:solidFill>
                <a:effectLst/>
                <a:latin typeface="Verdana" pitchFamily="34" charset="0"/>
                <a:cs typeface="Arial" pitchFamily="34" charset="0"/>
              </a:rPr>
              <a:t>  </a:t>
            </a:r>
            <a:r>
              <a:rPr kumimoji="0" lang="en-US" sz="1200" b="0" i="0" u="none" strike="noStrike" cap="none" normalizeH="0" baseline="0" dirty="0" smtClean="0">
                <a:ln>
                  <a:noFill/>
                </a:ln>
                <a:solidFill>
                  <a:schemeClr val="tx1"/>
                </a:solidFill>
                <a:effectLst/>
                <a:latin typeface="Verdana" pitchFamily="34" charset="0"/>
                <a:cs typeface="Arial" pitchFamily="34" charset="0"/>
              </a:rPr>
              <a:t> </a:t>
            </a:r>
            <a:r>
              <a:rPr kumimoji="0" lang="en-US" sz="1600" b="0" i="0" u="none" strike="noStrike" cap="none" normalizeH="0" baseline="0" dirty="0" smtClean="0">
                <a:ln>
                  <a:noFill/>
                </a:ln>
                <a:solidFill>
                  <a:schemeClr val="tx1"/>
                </a:solidFill>
                <a:effectLst/>
                <a:latin typeface="Verdana" pitchFamily="34" charset="0"/>
                <a:cs typeface="Arial" pitchFamily="34" charset="0"/>
              </a:rPr>
              <a:t>All addition facts with ten</a:t>
            </a:r>
            <a:br>
              <a:rPr kumimoji="0" lang="en-US" sz="1600" b="0" i="0" u="none" strike="noStrike" cap="none" normalizeH="0" baseline="0" dirty="0" smtClean="0">
                <a:ln>
                  <a:noFill/>
                </a:ln>
                <a:solidFill>
                  <a:schemeClr val="tx1"/>
                </a:solidFill>
                <a:effectLst/>
                <a:latin typeface="Verdana" pitchFamily="34" charset="0"/>
                <a:cs typeface="Arial" pitchFamily="34" charset="0"/>
              </a:rPr>
            </a:br>
            <a:r>
              <a:rPr kumimoji="0" lang="en-US" sz="1600" b="0" i="0" u="none" strike="noStrike" cap="none" normalizeH="0" baseline="0" dirty="0" smtClean="0">
                <a:ln>
                  <a:noFill/>
                </a:ln>
                <a:solidFill>
                  <a:schemeClr val="tx1"/>
                </a:solidFill>
                <a:effectLst/>
                <a:latin typeface="Verdana" pitchFamily="34" charset="0"/>
                <a:cs typeface="Arial" pitchFamily="34" charset="0"/>
              </a:rPr>
              <a:t>  </a:t>
            </a:r>
            <a:r>
              <a:rPr kumimoji="0" lang="en-US" sz="1200" b="0" i="0" u="none" strike="noStrike" cap="none" normalizeH="0" baseline="0" dirty="0" smtClean="0">
                <a:ln>
                  <a:noFill/>
                </a:ln>
                <a:solidFill>
                  <a:schemeClr val="tx1"/>
                </a:solidFill>
                <a:effectLst/>
                <a:latin typeface="Verdana" pitchFamily="34" charset="0"/>
                <a:cs typeface="Arial" pitchFamily="34" charset="0"/>
              </a:rPr>
              <a:t> </a:t>
            </a:r>
            <a:r>
              <a:rPr kumimoji="0" lang="en-US" sz="1600" b="0" i="0" u="none" strike="noStrike" cap="none" normalizeH="0" baseline="0" dirty="0" smtClean="0">
                <a:ln>
                  <a:noFill/>
                </a:ln>
                <a:solidFill>
                  <a:schemeClr val="tx1"/>
                </a:solidFill>
                <a:effectLst/>
                <a:latin typeface="Verdana" pitchFamily="34" charset="0"/>
                <a:cs typeface="Arial" pitchFamily="34" charset="0"/>
              </a:rPr>
              <a:t>All addition facts with eight</a:t>
            </a:r>
            <a:br>
              <a:rPr kumimoji="0" lang="en-US" sz="1600" b="0" i="0" u="none" strike="noStrike" cap="none" normalizeH="0" baseline="0" dirty="0" smtClean="0">
                <a:ln>
                  <a:noFill/>
                </a:ln>
                <a:solidFill>
                  <a:schemeClr val="tx1"/>
                </a:solidFill>
                <a:effectLst/>
                <a:latin typeface="Verdana" pitchFamily="34" charset="0"/>
                <a:cs typeface="Arial" pitchFamily="34" charset="0"/>
              </a:rPr>
            </a:br>
            <a:r>
              <a:rPr kumimoji="0" lang="en-US" sz="1600" b="0" i="0" u="none" strike="noStrike" cap="none" normalizeH="0" baseline="0" dirty="0" smtClean="0">
                <a:ln>
                  <a:noFill/>
                </a:ln>
                <a:solidFill>
                  <a:schemeClr val="tx1"/>
                </a:solidFill>
                <a:effectLst/>
                <a:latin typeface="Verdana" pitchFamily="34" charset="0"/>
                <a:cs typeface="Arial" pitchFamily="34" charset="0"/>
              </a:rPr>
              <a:t>  </a:t>
            </a:r>
            <a:r>
              <a:rPr kumimoji="0" lang="en-US" sz="1200" b="0" i="0" u="none" strike="noStrike" cap="none" normalizeH="0" baseline="0" dirty="0" smtClean="0">
                <a:ln>
                  <a:noFill/>
                </a:ln>
                <a:solidFill>
                  <a:schemeClr val="tx1"/>
                </a:solidFill>
                <a:effectLst/>
                <a:latin typeface="Verdana" pitchFamily="34" charset="0"/>
                <a:cs typeface="Arial" pitchFamily="34" charset="0"/>
              </a:rPr>
              <a:t> </a:t>
            </a:r>
            <a:r>
              <a:rPr kumimoji="0" lang="en-US" sz="1600" b="0" i="0" u="none" strike="noStrike" cap="none" normalizeH="0" baseline="0" dirty="0" smtClean="0">
                <a:ln>
                  <a:noFill/>
                </a:ln>
                <a:solidFill>
                  <a:schemeClr val="tx1"/>
                </a:solidFill>
                <a:effectLst/>
                <a:latin typeface="Verdana" pitchFamily="34" charset="0"/>
                <a:cs typeface="Arial" pitchFamily="34" charset="0"/>
              </a:rPr>
              <a:t>All addition facts with double numbers and near doubles</a:t>
            </a:r>
            <a:br>
              <a:rPr kumimoji="0" lang="en-US" sz="1600" b="0" i="0" u="none" strike="noStrike" cap="none" normalizeH="0" baseline="0" dirty="0" smtClean="0">
                <a:ln>
                  <a:noFill/>
                </a:ln>
                <a:solidFill>
                  <a:schemeClr val="tx1"/>
                </a:solidFill>
                <a:effectLst/>
                <a:latin typeface="Verdana" pitchFamily="34" charset="0"/>
                <a:cs typeface="Arial" pitchFamily="34" charset="0"/>
              </a:rPr>
            </a:br>
            <a:r>
              <a:rPr kumimoji="0" lang="en-US" sz="1600" b="0" i="0" u="none" strike="noStrike" cap="none" normalizeH="0" baseline="0" dirty="0" smtClean="0">
                <a:ln>
                  <a:noFill/>
                </a:ln>
                <a:solidFill>
                  <a:schemeClr val="tx1"/>
                </a:solidFill>
                <a:effectLst/>
                <a:latin typeface="Verdana" pitchFamily="34" charset="0"/>
                <a:cs typeface="Arial" pitchFamily="34" charset="0"/>
              </a:rPr>
              <a:t>  </a:t>
            </a:r>
            <a:r>
              <a:rPr kumimoji="0" lang="en-US" sz="1200" b="0" i="0" u="none" strike="noStrike" cap="none" normalizeH="0" baseline="0" dirty="0" smtClean="0">
                <a:ln>
                  <a:noFill/>
                </a:ln>
                <a:solidFill>
                  <a:schemeClr val="tx1"/>
                </a:solidFill>
                <a:effectLst/>
                <a:latin typeface="Verdana" pitchFamily="34" charset="0"/>
                <a:cs typeface="Arial" pitchFamily="34" charset="0"/>
              </a:rPr>
              <a:t> </a:t>
            </a:r>
            <a:r>
              <a:rPr kumimoji="0" lang="en-US" sz="1600" b="0" i="0" u="none" strike="noStrike" cap="none" normalizeH="0" baseline="0" dirty="0" smtClean="0">
                <a:ln>
                  <a:noFill/>
                </a:ln>
                <a:solidFill>
                  <a:schemeClr val="tx1"/>
                </a:solidFill>
                <a:effectLst/>
                <a:latin typeface="Verdana" pitchFamily="34" charset="0"/>
                <a:cs typeface="Arial" pitchFamily="34" charset="0"/>
              </a:rPr>
              <a:t>All addition facts with five</a:t>
            </a:r>
            <a:endParaRPr kumimoji="0" lang="en-US" sz="1000" b="0" i="0" u="none" strike="noStrike" cap="none" normalizeH="0" baseline="0" dirty="0" smtClean="0">
              <a:ln>
                <a:noFill/>
              </a:ln>
              <a:solidFill>
                <a:schemeClr val="tx1"/>
              </a:solidFill>
              <a:effectLst/>
              <a:latin typeface="Verdana" pitchFamily="34" charset="0"/>
              <a:cs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Text </a:t>
            </a:r>
            <a:endParaRPr lang="en-US" dirty="0"/>
          </a:p>
        </p:txBody>
      </p:sp>
      <p:sp>
        <p:nvSpPr>
          <p:cNvPr id="5" name="TextBox 4"/>
          <p:cNvSpPr txBox="1"/>
          <p:nvPr/>
        </p:nvSpPr>
        <p:spPr>
          <a:xfrm>
            <a:off x="1295400" y="4876800"/>
            <a:ext cx="6477000" cy="954107"/>
          </a:xfrm>
          <a:prstGeom prst="rect">
            <a:avLst/>
          </a:prstGeom>
          <a:noFill/>
        </p:spPr>
        <p:txBody>
          <a:bodyPr wrap="square" rtlCol="0">
            <a:spAutoFit/>
          </a:bodyPr>
          <a:lstStyle/>
          <a:p>
            <a:r>
              <a:rPr lang="en-US" sz="2800" dirty="0" smtClean="0"/>
              <a:t>Chapter 3-6: Operations with whole numbers  </a:t>
            </a:r>
            <a:endParaRPr lang="en-US" sz="2800" dirty="0"/>
          </a:p>
        </p:txBody>
      </p:sp>
      <p:pic>
        <p:nvPicPr>
          <p:cNvPr id="101378" name="Picture 2" descr="Teaching Learners Who Struggle with Mathematics: Responding  With Systematic Intervention and Remediation (3rd Edition) (Pearson Professional Development)">
            <a:hlinkClick r:id="rId3"/>
          </p:cNvPr>
          <p:cNvPicPr>
            <a:picLocks noChangeAspect="1" noChangeArrowheads="1"/>
          </p:cNvPicPr>
          <p:nvPr/>
        </p:nvPicPr>
        <p:blipFill>
          <a:blip r:embed="rId4" cstate="print"/>
          <a:srcRect/>
          <a:stretch>
            <a:fillRect/>
          </a:stretch>
        </p:blipFill>
        <p:spPr bwMode="auto">
          <a:xfrm>
            <a:off x="3276600" y="914400"/>
            <a:ext cx="3314700" cy="3314700"/>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228600" y="1295400"/>
            <a:ext cx="7010400" cy="5334000"/>
          </a:xfrm>
          <a:prstGeom prst="roundRect">
            <a:avLst/>
          </a:prstGeom>
          <a:blipFill>
            <a:blip r:embed="rId2"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0"/>
            <a:ext cx="7772400" cy="1143000"/>
          </a:xfrm>
        </p:spPr>
        <p:txBody>
          <a:bodyPr/>
          <a:lstStyle/>
          <a:p>
            <a:r>
              <a:rPr lang="en-US" dirty="0" err="1" smtClean="0"/>
              <a:t>Origo</a:t>
            </a:r>
            <a:r>
              <a:rPr lang="en-US" dirty="0" smtClean="0"/>
              <a:t> Box of Facts- Bridge to 10 </a:t>
            </a:r>
            <a:endParaRPr lang="en-US" dirty="0"/>
          </a:p>
        </p:txBody>
      </p:sp>
      <p:pic>
        <p:nvPicPr>
          <p:cNvPr id="55298" name="Picture 2" descr="http://ts4.mm.bing.net/th?id=H.5016114678202535&amp;pid=1.7&amp;w=131&amp;h=139&amp;c=7&amp;rs=1"/>
          <p:cNvPicPr>
            <a:picLocks noChangeAspect="1" noChangeArrowheads="1"/>
          </p:cNvPicPr>
          <p:nvPr/>
        </p:nvPicPr>
        <p:blipFill>
          <a:blip r:embed="rId3" cstate="print"/>
          <a:srcRect/>
          <a:stretch>
            <a:fillRect/>
          </a:stretch>
        </p:blipFill>
        <p:spPr bwMode="auto">
          <a:xfrm>
            <a:off x="7896225" y="0"/>
            <a:ext cx="1247775" cy="1323975"/>
          </a:xfrm>
          <a:prstGeom prst="rect">
            <a:avLst/>
          </a:prstGeom>
          <a:noFill/>
        </p:spPr>
      </p:pic>
      <p:graphicFrame>
        <p:nvGraphicFramePr>
          <p:cNvPr id="4" name="Table 3"/>
          <p:cNvGraphicFramePr>
            <a:graphicFrameLocks noGrp="1"/>
          </p:cNvGraphicFramePr>
          <p:nvPr/>
        </p:nvGraphicFramePr>
        <p:xfrm>
          <a:off x="685800" y="1524000"/>
          <a:ext cx="2667000" cy="4851400"/>
        </p:xfrm>
        <a:graphic>
          <a:graphicData uri="http://schemas.openxmlformats.org/drawingml/2006/table">
            <a:tbl>
              <a:tblPr firstRow="1" bandRow="1">
                <a:tableStyleId>{5940675A-B579-460E-94D1-54222C63F5DA}</a:tableStyleId>
              </a:tblPr>
              <a:tblGrid>
                <a:gridCol w="1333500"/>
                <a:gridCol w="1333500"/>
              </a:tblGrid>
              <a:tr h="970280">
                <a:tc>
                  <a:txBody>
                    <a:bodyPr/>
                    <a:lstStyle/>
                    <a:p>
                      <a:endParaRPr lang="en-US" dirty="0"/>
                    </a:p>
                  </a:txBody>
                  <a:tcPr>
                    <a:solidFill>
                      <a:schemeClr val="bg1"/>
                    </a:solidFill>
                  </a:tcPr>
                </a:tc>
                <a:tc>
                  <a:txBody>
                    <a:bodyPr/>
                    <a:lstStyle/>
                    <a:p>
                      <a:endParaRPr lang="en-US"/>
                    </a:p>
                  </a:txBody>
                  <a:tcPr>
                    <a:solidFill>
                      <a:schemeClr val="bg1"/>
                    </a:solidFill>
                  </a:tcPr>
                </a:tc>
              </a:tr>
              <a:tr h="970280">
                <a:tc>
                  <a:txBody>
                    <a:bodyPr/>
                    <a:lstStyle/>
                    <a:p>
                      <a:endParaRPr lang="en-US" dirty="0"/>
                    </a:p>
                  </a:txBody>
                  <a:tcPr>
                    <a:solidFill>
                      <a:schemeClr val="bg1"/>
                    </a:solidFill>
                  </a:tcPr>
                </a:tc>
                <a:tc>
                  <a:txBody>
                    <a:bodyPr/>
                    <a:lstStyle/>
                    <a:p>
                      <a:endParaRPr lang="en-US" dirty="0"/>
                    </a:p>
                  </a:txBody>
                  <a:tcPr>
                    <a:solidFill>
                      <a:schemeClr val="bg1"/>
                    </a:solidFill>
                  </a:tcPr>
                </a:tc>
              </a:tr>
              <a:tr h="970280">
                <a:tc>
                  <a:txBody>
                    <a:bodyPr/>
                    <a:lstStyle/>
                    <a:p>
                      <a:endParaRPr lang="en-US"/>
                    </a:p>
                  </a:txBody>
                  <a:tcPr>
                    <a:solidFill>
                      <a:schemeClr val="bg1"/>
                    </a:solidFill>
                  </a:tcPr>
                </a:tc>
                <a:tc>
                  <a:txBody>
                    <a:bodyPr/>
                    <a:lstStyle/>
                    <a:p>
                      <a:endParaRPr lang="en-US" dirty="0"/>
                    </a:p>
                  </a:txBody>
                  <a:tcPr>
                    <a:solidFill>
                      <a:schemeClr val="bg1"/>
                    </a:solidFill>
                  </a:tcPr>
                </a:tc>
              </a:tr>
              <a:tr h="970280">
                <a:tc>
                  <a:txBody>
                    <a:bodyPr/>
                    <a:lstStyle/>
                    <a:p>
                      <a:endParaRPr lang="en-US"/>
                    </a:p>
                  </a:txBody>
                  <a:tcPr>
                    <a:solidFill>
                      <a:schemeClr val="bg1"/>
                    </a:solidFill>
                  </a:tcPr>
                </a:tc>
                <a:tc>
                  <a:txBody>
                    <a:bodyPr/>
                    <a:lstStyle/>
                    <a:p>
                      <a:endParaRPr lang="en-US" dirty="0"/>
                    </a:p>
                  </a:txBody>
                  <a:tcPr>
                    <a:solidFill>
                      <a:schemeClr val="bg1"/>
                    </a:solidFill>
                  </a:tcPr>
                </a:tc>
              </a:tr>
              <a:tr h="970280">
                <a:tc>
                  <a:txBody>
                    <a:bodyPr/>
                    <a:lstStyle/>
                    <a:p>
                      <a:endParaRPr lang="en-US"/>
                    </a:p>
                  </a:txBody>
                  <a:tcPr>
                    <a:solidFill>
                      <a:schemeClr val="bg1"/>
                    </a:solidFill>
                  </a:tcPr>
                </a:tc>
                <a:tc>
                  <a:txBody>
                    <a:bodyPr/>
                    <a:lstStyle/>
                    <a:p>
                      <a:endParaRPr lang="en-US" dirty="0"/>
                    </a:p>
                  </a:txBody>
                  <a:tcPr>
                    <a:solidFill>
                      <a:schemeClr val="bg1"/>
                    </a:solidFill>
                  </a:tcPr>
                </a:tc>
              </a:tr>
            </a:tbl>
          </a:graphicData>
        </a:graphic>
      </p:graphicFrame>
      <p:graphicFrame>
        <p:nvGraphicFramePr>
          <p:cNvPr id="5" name="Table 4"/>
          <p:cNvGraphicFramePr>
            <a:graphicFrameLocks noGrp="1"/>
          </p:cNvGraphicFramePr>
          <p:nvPr/>
        </p:nvGraphicFramePr>
        <p:xfrm>
          <a:off x="4114800" y="1473200"/>
          <a:ext cx="2667000" cy="4851400"/>
        </p:xfrm>
        <a:graphic>
          <a:graphicData uri="http://schemas.openxmlformats.org/drawingml/2006/table">
            <a:tbl>
              <a:tblPr firstRow="1" bandRow="1">
                <a:tableStyleId>{5940675A-B579-460E-94D1-54222C63F5DA}</a:tableStyleId>
              </a:tblPr>
              <a:tblGrid>
                <a:gridCol w="1333500"/>
                <a:gridCol w="1333500"/>
              </a:tblGrid>
              <a:tr h="970280">
                <a:tc>
                  <a:txBody>
                    <a:bodyPr/>
                    <a:lstStyle/>
                    <a:p>
                      <a:endParaRPr lang="en-US" dirty="0"/>
                    </a:p>
                  </a:txBody>
                  <a:tcPr>
                    <a:solidFill>
                      <a:schemeClr val="bg1"/>
                    </a:solidFill>
                  </a:tcPr>
                </a:tc>
                <a:tc>
                  <a:txBody>
                    <a:bodyPr/>
                    <a:lstStyle/>
                    <a:p>
                      <a:endParaRPr lang="en-US"/>
                    </a:p>
                  </a:txBody>
                  <a:tcPr>
                    <a:solidFill>
                      <a:schemeClr val="bg1"/>
                    </a:solidFill>
                  </a:tcPr>
                </a:tc>
              </a:tr>
              <a:tr h="970280">
                <a:tc>
                  <a:txBody>
                    <a:bodyPr/>
                    <a:lstStyle/>
                    <a:p>
                      <a:endParaRPr lang="en-US" dirty="0"/>
                    </a:p>
                  </a:txBody>
                  <a:tcPr>
                    <a:solidFill>
                      <a:schemeClr val="bg1"/>
                    </a:solidFill>
                  </a:tcPr>
                </a:tc>
                <a:tc>
                  <a:txBody>
                    <a:bodyPr/>
                    <a:lstStyle/>
                    <a:p>
                      <a:endParaRPr lang="en-US" dirty="0"/>
                    </a:p>
                  </a:txBody>
                  <a:tcPr>
                    <a:solidFill>
                      <a:schemeClr val="bg1"/>
                    </a:solidFill>
                  </a:tcPr>
                </a:tc>
              </a:tr>
              <a:tr h="970280">
                <a:tc>
                  <a:txBody>
                    <a:bodyPr/>
                    <a:lstStyle/>
                    <a:p>
                      <a:endParaRPr lang="en-US" dirty="0"/>
                    </a:p>
                  </a:txBody>
                  <a:tcPr>
                    <a:solidFill>
                      <a:schemeClr val="bg1"/>
                    </a:solidFill>
                  </a:tcPr>
                </a:tc>
                <a:tc>
                  <a:txBody>
                    <a:bodyPr/>
                    <a:lstStyle/>
                    <a:p>
                      <a:endParaRPr lang="en-US" dirty="0"/>
                    </a:p>
                  </a:txBody>
                  <a:tcPr>
                    <a:solidFill>
                      <a:schemeClr val="bg1"/>
                    </a:solidFill>
                  </a:tcPr>
                </a:tc>
              </a:tr>
              <a:tr h="970280">
                <a:tc>
                  <a:txBody>
                    <a:bodyPr/>
                    <a:lstStyle/>
                    <a:p>
                      <a:endParaRPr lang="en-US"/>
                    </a:p>
                  </a:txBody>
                  <a:tcPr>
                    <a:solidFill>
                      <a:schemeClr val="bg1"/>
                    </a:solidFill>
                  </a:tcPr>
                </a:tc>
                <a:tc>
                  <a:txBody>
                    <a:bodyPr/>
                    <a:lstStyle/>
                    <a:p>
                      <a:endParaRPr lang="en-US" dirty="0"/>
                    </a:p>
                  </a:txBody>
                  <a:tcPr>
                    <a:solidFill>
                      <a:schemeClr val="bg1"/>
                    </a:solidFill>
                  </a:tcPr>
                </a:tc>
              </a:tr>
              <a:tr h="970280">
                <a:tc>
                  <a:txBody>
                    <a:bodyPr/>
                    <a:lstStyle/>
                    <a:p>
                      <a:endParaRPr lang="en-US"/>
                    </a:p>
                  </a:txBody>
                  <a:tcPr>
                    <a:solidFill>
                      <a:schemeClr val="bg1"/>
                    </a:solidFill>
                  </a:tcPr>
                </a:tc>
                <a:tc>
                  <a:txBody>
                    <a:bodyPr/>
                    <a:lstStyle/>
                    <a:p>
                      <a:endParaRPr lang="en-US" dirty="0"/>
                    </a:p>
                  </a:txBody>
                  <a:tcPr>
                    <a:solidFill>
                      <a:schemeClr val="bg1"/>
                    </a:solidFill>
                  </a:tcPr>
                </a:tc>
              </a:tr>
            </a:tbl>
          </a:graphicData>
        </a:graphic>
      </p:graphicFrame>
      <p:sp>
        <p:nvSpPr>
          <p:cNvPr id="8" name="Oval 7"/>
          <p:cNvSpPr/>
          <p:nvPr/>
        </p:nvSpPr>
        <p:spPr>
          <a:xfrm>
            <a:off x="1143000" y="1752600"/>
            <a:ext cx="5334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1143000" y="2667000"/>
            <a:ext cx="5334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1219200" y="3657600"/>
            <a:ext cx="5334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1219200" y="4648200"/>
            <a:ext cx="5334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1219200" y="5562600"/>
            <a:ext cx="5334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2209800" y="2667000"/>
            <a:ext cx="5334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2286000" y="3657600"/>
            <a:ext cx="5334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2286000" y="4648200"/>
            <a:ext cx="5334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2362200" y="5562600"/>
            <a:ext cx="5334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4572000" y="1676400"/>
            <a:ext cx="5334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4572000" y="2590800"/>
            <a:ext cx="5334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4572000" y="3581400"/>
            <a:ext cx="5334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4648200" y="4572000"/>
            <a:ext cx="5334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4648200" y="5486400"/>
            <a:ext cx="5334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7239000" y="1447800"/>
            <a:ext cx="1358065"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9+5</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3" name="Rectangle 22"/>
          <p:cNvSpPr/>
          <p:nvPr/>
        </p:nvSpPr>
        <p:spPr>
          <a:xfrm>
            <a:off x="7239000" y="4182070"/>
            <a:ext cx="1742785"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10</a:t>
            </a: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+4</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4" name="TextBox 23"/>
          <p:cNvSpPr txBox="1"/>
          <p:nvPr/>
        </p:nvSpPr>
        <p:spPr>
          <a:xfrm>
            <a:off x="7543800" y="1295400"/>
            <a:ext cx="1524000" cy="369332"/>
          </a:xfrm>
          <a:prstGeom prst="rect">
            <a:avLst/>
          </a:prstGeom>
          <a:noFill/>
        </p:spPr>
        <p:txBody>
          <a:bodyPr wrap="square" rtlCol="0">
            <a:spAutoFit/>
          </a:bodyPr>
          <a:lstStyle/>
          <a:p>
            <a:r>
              <a:rPr lang="en-US" dirty="0" smtClean="0"/>
              <a:t>build</a:t>
            </a:r>
            <a:endParaRPr lang="en-US" dirty="0"/>
          </a:p>
        </p:txBody>
      </p:sp>
      <p:sp>
        <p:nvSpPr>
          <p:cNvPr id="25" name="TextBox 24"/>
          <p:cNvSpPr txBox="1"/>
          <p:nvPr/>
        </p:nvSpPr>
        <p:spPr>
          <a:xfrm>
            <a:off x="7467600" y="2286000"/>
            <a:ext cx="1524000" cy="1200329"/>
          </a:xfrm>
          <a:prstGeom prst="rect">
            <a:avLst/>
          </a:prstGeom>
          <a:noFill/>
        </p:spPr>
        <p:txBody>
          <a:bodyPr wrap="square" rtlCol="0">
            <a:spAutoFit/>
          </a:bodyPr>
          <a:lstStyle/>
          <a:p>
            <a:r>
              <a:rPr lang="en-US" dirty="0" smtClean="0"/>
              <a:t>move objects</a:t>
            </a:r>
          </a:p>
          <a:p>
            <a:r>
              <a:rPr lang="en-US" dirty="0" smtClean="0"/>
              <a:t>to make a complete 10</a:t>
            </a:r>
            <a:endParaRPr lang="en-US" dirty="0"/>
          </a:p>
        </p:txBody>
      </p:sp>
      <p:sp>
        <p:nvSpPr>
          <p:cNvPr id="26" name="TextBox 25"/>
          <p:cNvSpPr txBox="1"/>
          <p:nvPr/>
        </p:nvSpPr>
        <p:spPr>
          <a:xfrm>
            <a:off x="7467600" y="3669268"/>
            <a:ext cx="1524000" cy="646331"/>
          </a:xfrm>
          <a:prstGeom prst="rect">
            <a:avLst/>
          </a:prstGeom>
          <a:noFill/>
        </p:spPr>
        <p:txBody>
          <a:bodyPr wrap="square" rtlCol="0">
            <a:spAutoFit/>
          </a:bodyPr>
          <a:lstStyle/>
          <a:p>
            <a:r>
              <a:rPr lang="en-US" dirty="0" smtClean="0"/>
              <a:t>write the new number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grpId="0" nodeType="clickEffect">
                                  <p:stCondLst>
                                    <p:cond delay="0"/>
                                  </p:stCondLst>
                                  <p:childTnLst>
                                    <p:animMotion origin="layout" path="M 0 -3.33333E-6 L -0.25417 0.00556 " pathEditMode="relative" rAng="0" ptsTypes="AA">
                                      <p:cBhvr>
                                        <p:cTn id="6" dur="2000" fill="hold"/>
                                        <p:tgtEl>
                                          <p:spTgt spid="17"/>
                                        </p:tgtEl>
                                        <p:attrNameLst>
                                          <p:attrName>ppt_x</p:attrName>
                                          <p:attrName>ppt_y</p:attrName>
                                        </p:attrNameLst>
                                      </p:cBhvr>
                                      <p:rCtr x="-127" y="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228600" y="1295400"/>
            <a:ext cx="6477000" cy="5334000"/>
          </a:xfrm>
          <a:prstGeom prst="roundRect">
            <a:avLst/>
          </a:prstGeom>
          <a:blipFill>
            <a:blip r:embed="rId2"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0"/>
            <a:ext cx="7772400" cy="1143000"/>
          </a:xfrm>
        </p:spPr>
        <p:txBody>
          <a:bodyPr/>
          <a:lstStyle/>
          <a:p>
            <a:r>
              <a:rPr lang="en-US" dirty="0" err="1" smtClean="0"/>
              <a:t>Origo</a:t>
            </a:r>
            <a:r>
              <a:rPr lang="en-US" dirty="0" smtClean="0"/>
              <a:t> Box of Facts- Bridge to 10 </a:t>
            </a:r>
            <a:endParaRPr lang="en-US" dirty="0"/>
          </a:p>
        </p:txBody>
      </p:sp>
      <p:pic>
        <p:nvPicPr>
          <p:cNvPr id="55298" name="Picture 2" descr="http://ts4.mm.bing.net/th?id=H.5016114678202535&amp;pid=1.7&amp;w=131&amp;h=139&amp;c=7&amp;rs=1"/>
          <p:cNvPicPr>
            <a:picLocks noChangeAspect="1" noChangeArrowheads="1"/>
          </p:cNvPicPr>
          <p:nvPr/>
        </p:nvPicPr>
        <p:blipFill>
          <a:blip r:embed="rId3" cstate="print"/>
          <a:srcRect/>
          <a:stretch>
            <a:fillRect/>
          </a:stretch>
        </p:blipFill>
        <p:spPr bwMode="auto">
          <a:xfrm>
            <a:off x="7896225" y="0"/>
            <a:ext cx="1247775" cy="1323975"/>
          </a:xfrm>
          <a:prstGeom prst="rect">
            <a:avLst/>
          </a:prstGeom>
          <a:noFill/>
        </p:spPr>
      </p:pic>
      <p:graphicFrame>
        <p:nvGraphicFramePr>
          <p:cNvPr id="4" name="Table 3"/>
          <p:cNvGraphicFramePr>
            <a:graphicFrameLocks noGrp="1"/>
          </p:cNvGraphicFramePr>
          <p:nvPr/>
        </p:nvGraphicFramePr>
        <p:xfrm>
          <a:off x="685800" y="1524000"/>
          <a:ext cx="2667000" cy="4851400"/>
        </p:xfrm>
        <a:graphic>
          <a:graphicData uri="http://schemas.openxmlformats.org/drawingml/2006/table">
            <a:tbl>
              <a:tblPr firstRow="1" bandRow="1">
                <a:tableStyleId>{5940675A-B579-460E-94D1-54222C63F5DA}</a:tableStyleId>
              </a:tblPr>
              <a:tblGrid>
                <a:gridCol w="1333500"/>
                <a:gridCol w="1333500"/>
              </a:tblGrid>
              <a:tr h="970280">
                <a:tc>
                  <a:txBody>
                    <a:bodyPr/>
                    <a:lstStyle/>
                    <a:p>
                      <a:endParaRPr lang="en-US" dirty="0"/>
                    </a:p>
                  </a:txBody>
                  <a:tcPr>
                    <a:solidFill>
                      <a:schemeClr val="bg1"/>
                    </a:solidFill>
                  </a:tcPr>
                </a:tc>
                <a:tc>
                  <a:txBody>
                    <a:bodyPr/>
                    <a:lstStyle/>
                    <a:p>
                      <a:endParaRPr lang="en-US"/>
                    </a:p>
                  </a:txBody>
                  <a:tcPr>
                    <a:solidFill>
                      <a:schemeClr val="bg1"/>
                    </a:solidFill>
                  </a:tcPr>
                </a:tc>
              </a:tr>
              <a:tr h="970280">
                <a:tc>
                  <a:txBody>
                    <a:bodyPr/>
                    <a:lstStyle/>
                    <a:p>
                      <a:endParaRPr lang="en-US" dirty="0"/>
                    </a:p>
                  </a:txBody>
                  <a:tcPr>
                    <a:solidFill>
                      <a:schemeClr val="bg1"/>
                    </a:solidFill>
                  </a:tcPr>
                </a:tc>
                <a:tc>
                  <a:txBody>
                    <a:bodyPr/>
                    <a:lstStyle/>
                    <a:p>
                      <a:endParaRPr lang="en-US" dirty="0"/>
                    </a:p>
                  </a:txBody>
                  <a:tcPr>
                    <a:solidFill>
                      <a:schemeClr val="bg1"/>
                    </a:solidFill>
                  </a:tcPr>
                </a:tc>
              </a:tr>
              <a:tr h="970280">
                <a:tc>
                  <a:txBody>
                    <a:bodyPr/>
                    <a:lstStyle/>
                    <a:p>
                      <a:endParaRPr lang="en-US"/>
                    </a:p>
                  </a:txBody>
                  <a:tcPr>
                    <a:solidFill>
                      <a:schemeClr val="bg1"/>
                    </a:solidFill>
                  </a:tcPr>
                </a:tc>
                <a:tc>
                  <a:txBody>
                    <a:bodyPr/>
                    <a:lstStyle/>
                    <a:p>
                      <a:endParaRPr lang="en-US" dirty="0"/>
                    </a:p>
                  </a:txBody>
                  <a:tcPr>
                    <a:solidFill>
                      <a:schemeClr val="bg1"/>
                    </a:solidFill>
                  </a:tcPr>
                </a:tc>
              </a:tr>
              <a:tr h="970280">
                <a:tc>
                  <a:txBody>
                    <a:bodyPr/>
                    <a:lstStyle/>
                    <a:p>
                      <a:endParaRPr lang="en-US"/>
                    </a:p>
                  </a:txBody>
                  <a:tcPr>
                    <a:solidFill>
                      <a:schemeClr val="bg1"/>
                    </a:solidFill>
                  </a:tcPr>
                </a:tc>
                <a:tc>
                  <a:txBody>
                    <a:bodyPr/>
                    <a:lstStyle/>
                    <a:p>
                      <a:endParaRPr lang="en-US" dirty="0"/>
                    </a:p>
                  </a:txBody>
                  <a:tcPr>
                    <a:solidFill>
                      <a:schemeClr val="bg1"/>
                    </a:solidFill>
                  </a:tcPr>
                </a:tc>
              </a:tr>
              <a:tr h="970280">
                <a:tc>
                  <a:txBody>
                    <a:bodyPr/>
                    <a:lstStyle/>
                    <a:p>
                      <a:endParaRPr lang="en-US"/>
                    </a:p>
                  </a:txBody>
                  <a:tcPr>
                    <a:solidFill>
                      <a:schemeClr val="bg1"/>
                    </a:solidFill>
                  </a:tcPr>
                </a:tc>
                <a:tc>
                  <a:txBody>
                    <a:bodyPr/>
                    <a:lstStyle/>
                    <a:p>
                      <a:endParaRPr lang="en-US" dirty="0"/>
                    </a:p>
                  </a:txBody>
                  <a:tcPr>
                    <a:solidFill>
                      <a:schemeClr val="bg1"/>
                    </a:solidFill>
                  </a:tcPr>
                </a:tc>
              </a:tr>
            </a:tbl>
          </a:graphicData>
        </a:graphic>
      </p:graphicFrame>
      <p:graphicFrame>
        <p:nvGraphicFramePr>
          <p:cNvPr id="5" name="Table 4"/>
          <p:cNvGraphicFramePr>
            <a:graphicFrameLocks noGrp="1"/>
          </p:cNvGraphicFramePr>
          <p:nvPr/>
        </p:nvGraphicFramePr>
        <p:xfrm>
          <a:off x="3352800" y="1524000"/>
          <a:ext cx="2667000" cy="4851400"/>
        </p:xfrm>
        <a:graphic>
          <a:graphicData uri="http://schemas.openxmlformats.org/drawingml/2006/table">
            <a:tbl>
              <a:tblPr firstRow="1" bandRow="1">
                <a:tableStyleId>{5940675A-B579-460E-94D1-54222C63F5DA}</a:tableStyleId>
              </a:tblPr>
              <a:tblGrid>
                <a:gridCol w="1333500"/>
                <a:gridCol w="1333500"/>
              </a:tblGrid>
              <a:tr h="970280">
                <a:tc>
                  <a:txBody>
                    <a:bodyPr/>
                    <a:lstStyle/>
                    <a:p>
                      <a:endParaRPr lang="en-US" dirty="0"/>
                    </a:p>
                  </a:txBody>
                  <a:tcPr>
                    <a:solidFill>
                      <a:schemeClr val="bg1"/>
                    </a:solidFill>
                  </a:tcPr>
                </a:tc>
                <a:tc>
                  <a:txBody>
                    <a:bodyPr/>
                    <a:lstStyle/>
                    <a:p>
                      <a:endParaRPr lang="en-US"/>
                    </a:p>
                  </a:txBody>
                  <a:tcPr>
                    <a:solidFill>
                      <a:schemeClr val="bg1"/>
                    </a:solidFill>
                  </a:tcPr>
                </a:tc>
              </a:tr>
              <a:tr h="970280">
                <a:tc>
                  <a:txBody>
                    <a:bodyPr/>
                    <a:lstStyle/>
                    <a:p>
                      <a:endParaRPr lang="en-US" dirty="0"/>
                    </a:p>
                  </a:txBody>
                  <a:tcPr>
                    <a:solidFill>
                      <a:schemeClr val="bg1"/>
                    </a:solidFill>
                  </a:tcPr>
                </a:tc>
                <a:tc>
                  <a:txBody>
                    <a:bodyPr/>
                    <a:lstStyle/>
                    <a:p>
                      <a:endParaRPr lang="en-US" dirty="0"/>
                    </a:p>
                  </a:txBody>
                  <a:tcPr>
                    <a:solidFill>
                      <a:schemeClr val="bg1"/>
                    </a:solidFill>
                  </a:tcPr>
                </a:tc>
              </a:tr>
              <a:tr h="970280">
                <a:tc>
                  <a:txBody>
                    <a:bodyPr/>
                    <a:lstStyle/>
                    <a:p>
                      <a:endParaRPr lang="en-US" dirty="0"/>
                    </a:p>
                  </a:txBody>
                  <a:tcPr>
                    <a:solidFill>
                      <a:schemeClr val="bg1"/>
                    </a:solidFill>
                  </a:tcPr>
                </a:tc>
                <a:tc>
                  <a:txBody>
                    <a:bodyPr/>
                    <a:lstStyle/>
                    <a:p>
                      <a:endParaRPr lang="en-US" dirty="0"/>
                    </a:p>
                  </a:txBody>
                  <a:tcPr>
                    <a:solidFill>
                      <a:schemeClr val="bg1"/>
                    </a:solidFill>
                  </a:tcPr>
                </a:tc>
              </a:tr>
              <a:tr h="970280">
                <a:tc>
                  <a:txBody>
                    <a:bodyPr/>
                    <a:lstStyle/>
                    <a:p>
                      <a:endParaRPr lang="en-US"/>
                    </a:p>
                  </a:txBody>
                  <a:tcPr>
                    <a:solidFill>
                      <a:schemeClr val="bg1"/>
                    </a:solidFill>
                  </a:tcPr>
                </a:tc>
                <a:tc>
                  <a:txBody>
                    <a:bodyPr/>
                    <a:lstStyle/>
                    <a:p>
                      <a:endParaRPr lang="en-US" dirty="0"/>
                    </a:p>
                  </a:txBody>
                  <a:tcPr>
                    <a:solidFill>
                      <a:schemeClr val="bg1"/>
                    </a:solidFill>
                  </a:tcPr>
                </a:tc>
              </a:tr>
              <a:tr h="970280">
                <a:tc>
                  <a:txBody>
                    <a:bodyPr/>
                    <a:lstStyle/>
                    <a:p>
                      <a:endParaRPr lang="en-US"/>
                    </a:p>
                  </a:txBody>
                  <a:tcPr>
                    <a:solidFill>
                      <a:schemeClr val="bg1"/>
                    </a:solidFill>
                  </a:tcPr>
                </a:tc>
                <a:tc>
                  <a:txBody>
                    <a:bodyPr/>
                    <a:lstStyle/>
                    <a:p>
                      <a:endParaRPr lang="en-US" dirty="0"/>
                    </a:p>
                  </a:txBody>
                  <a:tcPr>
                    <a:solidFill>
                      <a:schemeClr val="bg1"/>
                    </a:solidFill>
                  </a:tcPr>
                </a:tc>
              </a:tr>
            </a:tbl>
          </a:graphicData>
        </a:graphic>
      </p:graphicFrame>
      <p:sp>
        <p:nvSpPr>
          <p:cNvPr id="8" name="Oval 7"/>
          <p:cNvSpPr/>
          <p:nvPr/>
        </p:nvSpPr>
        <p:spPr>
          <a:xfrm>
            <a:off x="1143000" y="1752600"/>
            <a:ext cx="5334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1143000" y="2667000"/>
            <a:ext cx="5334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1219200" y="3657600"/>
            <a:ext cx="5334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1219200" y="4648200"/>
            <a:ext cx="5334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1219200" y="5562600"/>
            <a:ext cx="5334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2209800" y="2667000"/>
            <a:ext cx="5334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2286000" y="3657600"/>
            <a:ext cx="5334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2286000" y="4648200"/>
            <a:ext cx="5334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2362200" y="5562600"/>
            <a:ext cx="5334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3810000" y="1727200"/>
            <a:ext cx="5334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3810000" y="2641600"/>
            <a:ext cx="5334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3810000" y="3632200"/>
            <a:ext cx="5334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3886200" y="4622800"/>
            <a:ext cx="5334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3886200" y="5537200"/>
            <a:ext cx="533400" cy="533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7010400" y="1905000"/>
            <a:ext cx="1358065"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9+5</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3" name="Rectangle 22"/>
          <p:cNvSpPr/>
          <p:nvPr/>
        </p:nvSpPr>
        <p:spPr>
          <a:xfrm>
            <a:off x="7010400" y="4639270"/>
            <a:ext cx="1742785"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10</a:t>
            </a: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+4</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4" name="TextBox 23"/>
          <p:cNvSpPr txBox="1"/>
          <p:nvPr/>
        </p:nvSpPr>
        <p:spPr>
          <a:xfrm>
            <a:off x="7315200" y="1752600"/>
            <a:ext cx="1524000" cy="369332"/>
          </a:xfrm>
          <a:prstGeom prst="rect">
            <a:avLst/>
          </a:prstGeom>
          <a:noFill/>
        </p:spPr>
        <p:txBody>
          <a:bodyPr wrap="square" rtlCol="0">
            <a:spAutoFit/>
          </a:bodyPr>
          <a:lstStyle/>
          <a:p>
            <a:r>
              <a:rPr lang="en-US" dirty="0" smtClean="0"/>
              <a:t>build</a:t>
            </a:r>
            <a:endParaRPr lang="en-US" dirty="0"/>
          </a:p>
        </p:txBody>
      </p:sp>
      <p:sp>
        <p:nvSpPr>
          <p:cNvPr id="25" name="TextBox 24"/>
          <p:cNvSpPr txBox="1"/>
          <p:nvPr/>
        </p:nvSpPr>
        <p:spPr>
          <a:xfrm>
            <a:off x="7239000" y="2743200"/>
            <a:ext cx="1524000" cy="1200329"/>
          </a:xfrm>
          <a:prstGeom prst="rect">
            <a:avLst/>
          </a:prstGeom>
          <a:noFill/>
        </p:spPr>
        <p:txBody>
          <a:bodyPr wrap="square" rtlCol="0">
            <a:spAutoFit/>
          </a:bodyPr>
          <a:lstStyle/>
          <a:p>
            <a:r>
              <a:rPr lang="en-US" dirty="0" smtClean="0"/>
              <a:t>move objects</a:t>
            </a:r>
          </a:p>
          <a:p>
            <a:r>
              <a:rPr lang="en-US" dirty="0" smtClean="0"/>
              <a:t>to make a complete 10</a:t>
            </a:r>
            <a:endParaRPr lang="en-US" dirty="0"/>
          </a:p>
        </p:txBody>
      </p:sp>
      <p:sp>
        <p:nvSpPr>
          <p:cNvPr id="26" name="TextBox 25"/>
          <p:cNvSpPr txBox="1"/>
          <p:nvPr/>
        </p:nvSpPr>
        <p:spPr>
          <a:xfrm>
            <a:off x="7239000" y="4126468"/>
            <a:ext cx="1524000" cy="646331"/>
          </a:xfrm>
          <a:prstGeom prst="rect">
            <a:avLst/>
          </a:prstGeom>
          <a:noFill/>
        </p:spPr>
        <p:txBody>
          <a:bodyPr wrap="square" rtlCol="0">
            <a:spAutoFit/>
          </a:bodyPr>
          <a:lstStyle/>
          <a:p>
            <a:r>
              <a:rPr lang="en-US" dirty="0" smtClean="0"/>
              <a:t>write the new number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grpId="0" nodeType="clickEffect">
                                  <p:stCondLst>
                                    <p:cond delay="0"/>
                                  </p:stCondLst>
                                  <p:childTnLst>
                                    <p:animMotion origin="layout" path="M -3.33333E-6 -7.40741E-7 L -0.1625 -0.00185 " pathEditMode="relative" rAng="0" ptsTypes="AA">
                                      <p:cBhvr>
                                        <p:cTn id="6" dur="2000" fill="hold"/>
                                        <p:tgtEl>
                                          <p:spTgt spid="17"/>
                                        </p:tgtEl>
                                        <p:attrNameLst>
                                          <p:attrName>ppt_x</p:attrName>
                                          <p:attrName>ppt_y</p:attrName>
                                        </p:attrNameLst>
                                      </p:cBhvr>
                                      <p:rCtr x="-81" y="-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228600" y="1295400"/>
            <a:ext cx="5943600" cy="3657600"/>
          </a:xfrm>
          <a:prstGeom prst="roundRect">
            <a:avLst/>
          </a:prstGeom>
          <a:blipFill>
            <a:blip r:embed="rId2"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0"/>
            <a:ext cx="7772400" cy="1143000"/>
          </a:xfrm>
        </p:spPr>
        <p:txBody>
          <a:bodyPr/>
          <a:lstStyle/>
          <a:p>
            <a:r>
              <a:rPr lang="en-US" dirty="0" err="1" smtClean="0"/>
              <a:t>Origo</a:t>
            </a:r>
            <a:r>
              <a:rPr lang="en-US" dirty="0" smtClean="0"/>
              <a:t> Box of Facts- Count on </a:t>
            </a:r>
            <a:endParaRPr lang="en-US" dirty="0"/>
          </a:p>
        </p:txBody>
      </p:sp>
      <p:pic>
        <p:nvPicPr>
          <p:cNvPr id="55298" name="Picture 2" descr="http://ts4.mm.bing.net/th?id=H.5016114678202535&amp;pid=1.7&amp;w=131&amp;h=139&amp;c=7&amp;rs=1"/>
          <p:cNvPicPr>
            <a:picLocks noChangeAspect="1" noChangeArrowheads="1"/>
          </p:cNvPicPr>
          <p:nvPr/>
        </p:nvPicPr>
        <p:blipFill>
          <a:blip r:embed="rId3" cstate="print"/>
          <a:srcRect/>
          <a:stretch>
            <a:fillRect/>
          </a:stretch>
        </p:blipFill>
        <p:spPr bwMode="auto">
          <a:xfrm>
            <a:off x="7896225" y="0"/>
            <a:ext cx="1247775" cy="1323975"/>
          </a:xfrm>
          <a:prstGeom prst="rect">
            <a:avLst/>
          </a:prstGeom>
          <a:noFill/>
        </p:spPr>
      </p:pic>
      <p:sp>
        <p:nvSpPr>
          <p:cNvPr id="23" name="Rectangle 22"/>
          <p:cNvSpPr/>
          <p:nvPr/>
        </p:nvSpPr>
        <p:spPr>
          <a:xfrm>
            <a:off x="6463857" y="2895600"/>
            <a:ext cx="2146743"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5</a:t>
            </a: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+2=7</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4" name="Rounded Rectangle 23"/>
          <p:cNvSpPr/>
          <p:nvPr/>
        </p:nvSpPr>
        <p:spPr>
          <a:xfrm>
            <a:off x="533400" y="1752600"/>
            <a:ext cx="3048000" cy="26670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ounded Rectangle 24"/>
          <p:cNvSpPr/>
          <p:nvPr/>
        </p:nvSpPr>
        <p:spPr>
          <a:xfrm>
            <a:off x="4114800" y="1752600"/>
            <a:ext cx="1828800" cy="26670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990600" y="2057400"/>
            <a:ext cx="685800" cy="6096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2286000" y="2057400"/>
            <a:ext cx="685800" cy="6096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p:nvPr/>
        </p:nvSpPr>
        <p:spPr>
          <a:xfrm>
            <a:off x="1676400" y="2819400"/>
            <a:ext cx="685800" cy="6096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p:nvPr/>
        </p:nvSpPr>
        <p:spPr>
          <a:xfrm>
            <a:off x="990600" y="3429000"/>
            <a:ext cx="685800" cy="6096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2362200" y="3505200"/>
            <a:ext cx="685800" cy="6096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2" name="Straight Connector 31"/>
          <p:cNvCxnSpPr/>
          <p:nvPr/>
        </p:nvCxnSpPr>
        <p:spPr>
          <a:xfrm>
            <a:off x="3810000" y="1295400"/>
            <a:ext cx="0" cy="3657600"/>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3" name="Oval 32"/>
          <p:cNvSpPr/>
          <p:nvPr/>
        </p:nvSpPr>
        <p:spPr>
          <a:xfrm>
            <a:off x="4648200" y="2209800"/>
            <a:ext cx="685800" cy="6096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p:cNvSpPr/>
          <p:nvPr/>
        </p:nvSpPr>
        <p:spPr>
          <a:xfrm>
            <a:off x="4648200" y="3124200"/>
            <a:ext cx="685800" cy="6096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533400" y="5181600"/>
            <a:ext cx="3048000" cy="646331"/>
          </a:xfrm>
          <a:prstGeom prst="rect">
            <a:avLst/>
          </a:prstGeom>
          <a:noFill/>
        </p:spPr>
        <p:txBody>
          <a:bodyPr wrap="square" rtlCol="0">
            <a:spAutoFit/>
          </a:bodyPr>
          <a:lstStyle/>
          <a:p>
            <a:r>
              <a:rPr lang="en-US" dirty="0" smtClean="0"/>
              <a:t>What is the number without counting? </a:t>
            </a:r>
            <a:endParaRPr lang="en-US" dirty="0"/>
          </a:p>
        </p:txBody>
      </p:sp>
      <p:sp>
        <p:nvSpPr>
          <p:cNvPr id="36" name="TextBox 35"/>
          <p:cNvSpPr txBox="1"/>
          <p:nvPr/>
        </p:nvSpPr>
        <p:spPr>
          <a:xfrm>
            <a:off x="3886200" y="5257800"/>
            <a:ext cx="2209800" cy="369332"/>
          </a:xfrm>
          <a:prstGeom prst="rect">
            <a:avLst/>
          </a:prstGeom>
          <a:noFill/>
        </p:spPr>
        <p:txBody>
          <a:bodyPr wrap="square" rtlCol="0">
            <a:spAutoFit/>
          </a:bodyPr>
          <a:lstStyle/>
          <a:p>
            <a:r>
              <a:rPr lang="en-US" dirty="0" smtClean="0"/>
              <a:t>Count on two more</a:t>
            </a:r>
            <a:endParaRPr lang="en-US" dirty="0"/>
          </a:p>
        </p:txBody>
      </p:sp>
      <p:sp>
        <p:nvSpPr>
          <p:cNvPr id="37" name="TextBox 36"/>
          <p:cNvSpPr txBox="1"/>
          <p:nvPr/>
        </p:nvSpPr>
        <p:spPr>
          <a:xfrm>
            <a:off x="6477000" y="5257800"/>
            <a:ext cx="2209800" cy="646331"/>
          </a:xfrm>
          <a:prstGeom prst="rect">
            <a:avLst/>
          </a:prstGeom>
          <a:noFill/>
        </p:spPr>
        <p:txBody>
          <a:bodyPr wrap="square" rtlCol="0">
            <a:spAutoFit/>
          </a:bodyPr>
          <a:lstStyle/>
          <a:p>
            <a:r>
              <a:rPr lang="en-US" dirty="0" smtClean="0"/>
              <a:t>Write the number</a:t>
            </a:r>
          </a:p>
          <a:p>
            <a:r>
              <a:rPr lang="en-US" dirty="0" smtClean="0"/>
              <a:t>sentence  </a:t>
            </a: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762000" y="1295400"/>
            <a:ext cx="7162800" cy="3657600"/>
          </a:xfrm>
          <a:prstGeom prst="roundRect">
            <a:avLst/>
          </a:prstGeom>
          <a:blipFill>
            <a:blip r:embed="rId2"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0"/>
            <a:ext cx="7772400" cy="1143000"/>
          </a:xfrm>
        </p:spPr>
        <p:txBody>
          <a:bodyPr/>
          <a:lstStyle/>
          <a:p>
            <a:r>
              <a:rPr lang="en-US" dirty="0" err="1" smtClean="0"/>
              <a:t>Origo</a:t>
            </a:r>
            <a:r>
              <a:rPr lang="en-US" dirty="0" smtClean="0"/>
              <a:t> Box of Facts- Doubles  </a:t>
            </a:r>
            <a:endParaRPr lang="en-US" dirty="0"/>
          </a:p>
        </p:txBody>
      </p:sp>
      <p:pic>
        <p:nvPicPr>
          <p:cNvPr id="55298" name="Picture 2" descr="http://ts4.mm.bing.net/th?id=H.5016114678202535&amp;pid=1.7&amp;w=131&amp;h=139&amp;c=7&amp;rs=1"/>
          <p:cNvPicPr>
            <a:picLocks noChangeAspect="1" noChangeArrowheads="1"/>
          </p:cNvPicPr>
          <p:nvPr/>
        </p:nvPicPr>
        <p:blipFill>
          <a:blip r:embed="rId3" cstate="print"/>
          <a:srcRect/>
          <a:stretch>
            <a:fillRect/>
          </a:stretch>
        </p:blipFill>
        <p:spPr bwMode="auto">
          <a:xfrm>
            <a:off x="7896225" y="0"/>
            <a:ext cx="1247775" cy="1323975"/>
          </a:xfrm>
          <a:prstGeom prst="rect">
            <a:avLst/>
          </a:prstGeom>
          <a:noFill/>
        </p:spPr>
      </p:pic>
      <p:sp>
        <p:nvSpPr>
          <p:cNvPr id="24" name="Rounded Rectangle 23"/>
          <p:cNvSpPr/>
          <p:nvPr/>
        </p:nvSpPr>
        <p:spPr>
          <a:xfrm>
            <a:off x="1066800" y="1752600"/>
            <a:ext cx="3048000" cy="26670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1524000" y="2057400"/>
            <a:ext cx="685800" cy="6096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2819400" y="2057400"/>
            <a:ext cx="685800" cy="6096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p:nvPr/>
        </p:nvSpPr>
        <p:spPr>
          <a:xfrm>
            <a:off x="2209800" y="2819400"/>
            <a:ext cx="685800" cy="6096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p:nvPr/>
        </p:nvSpPr>
        <p:spPr>
          <a:xfrm>
            <a:off x="1524000" y="3429000"/>
            <a:ext cx="685800" cy="6096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2895600" y="3505200"/>
            <a:ext cx="685800" cy="6096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2" name="Straight Connector 31"/>
          <p:cNvCxnSpPr/>
          <p:nvPr/>
        </p:nvCxnSpPr>
        <p:spPr>
          <a:xfrm>
            <a:off x="4343400" y="1295400"/>
            <a:ext cx="0" cy="3657600"/>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533400" y="5181600"/>
            <a:ext cx="3048000" cy="369332"/>
          </a:xfrm>
          <a:prstGeom prst="rect">
            <a:avLst/>
          </a:prstGeom>
          <a:noFill/>
        </p:spPr>
        <p:txBody>
          <a:bodyPr wrap="square" rtlCol="0">
            <a:spAutoFit/>
          </a:bodyPr>
          <a:lstStyle/>
          <a:p>
            <a:r>
              <a:rPr lang="en-US" dirty="0" smtClean="0"/>
              <a:t>Say the number you see</a:t>
            </a:r>
            <a:endParaRPr lang="en-US" dirty="0"/>
          </a:p>
        </p:txBody>
      </p:sp>
      <p:sp>
        <p:nvSpPr>
          <p:cNvPr id="36" name="TextBox 35"/>
          <p:cNvSpPr txBox="1"/>
          <p:nvPr/>
        </p:nvSpPr>
        <p:spPr>
          <a:xfrm>
            <a:off x="3886200" y="5257800"/>
            <a:ext cx="2209800" cy="923330"/>
          </a:xfrm>
          <a:prstGeom prst="rect">
            <a:avLst/>
          </a:prstGeom>
          <a:noFill/>
        </p:spPr>
        <p:txBody>
          <a:bodyPr wrap="square" rtlCol="0">
            <a:spAutoFit/>
          </a:bodyPr>
          <a:lstStyle/>
          <a:p>
            <a:r>
              <a:rPr lang="en-US" dirty="0" smtClean="0"/>
              <a:t>(reveal second number) </a:t>
            </a:r>
          </a:p>
          <a:p>
            <a:r>
              <a:rPr lang="en-US" dirty="0" smtClean="0"/>
              <a:t>what is the fact? </a:t>
            </a:r>
            <a:endParaRPr lang="en-US" dirty="0"/>
          </a:p>
        </p:txBody>
      </p:sp>
      <p:sp>
        <p:nvSpPr>
          <p:cNvPr id="37" name="TextBox 36"/>
          <p:cNvSpPr txBox="1"/>
          <p:nvPr/>
        </p:nvSpPr>
        <p:spPr>
          <a:xfrm>
            <a:off x="6477000" y="5257800"/>
            <a:ext cx="2209800" cy="369332"/>
          </a:xfrm>
          <a:prstGeom prst="rect">
            <a:avLst/>
          </a:prstGeom>
          <a:noFill/>
        </p:spPr>
        <p:txBody>
          <a:bodyPr wrap="square" rtlCol="0">
            <a:spAutoFit/>
          </a:bodyPr>
          <a:lstStyle/>
          <a:p>
            <a:r>
              <a:rPr lang="en-US" dirty="0" smtClean="0"/>
              <a:t>Write the fact  </a:t>
            </a:r>
            <a:endParaRPr lang="en-US" dirty="0"/>
          </a:p>
        </p:txBody>
      </p:sp>
      <p:sp>
        <p:nvSpPr>
          <p:cNvPr id="19" name="Rounded Rectangle 18"/>
          <p:cNvSpPr/>
          <p:nvPr/>
        </p:nvSpPr>
        <p:spPr>
          <a:xfrm>
            <a:off x="4572000" y="1828800"/>
            <a:ext cx="3048000" cy="26670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5029200" y="2057400"/>
            <a:ext cx="685800" cy="6096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6324600" y="2057400"/>
            <a:ext cx="685800" cy="6096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5715000" y="2819400"/>
            <a:ext cx="685800" cy="6096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5029200" y="3429000"/>
            <a:ext cx="685800" cy="6096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p:nvPr/>
        </p:nvSpPr>
        <p:spPr>
          <a:xfrm>
            <a:off x="6400800" y="3505200"/>
            <a:ext cx="685800" cy="6096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762000" y="1295400"/>
            <a:ext cx="6400800" cy="1828800"/>
          </a:xfrm>
          <a:prstGeom prst="roundRect">
            <a:avLst/>
          </a:prstGeom>
          <a:blipFill>
            <a:blip r:embed="rId2"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0"/>
            <a:ext cx="7772400" cy="1143000"/>
          </a:xfrm>
        </p:spPr>
        <p:txBody>
          <a:bodyPr/>
          <a:lstStyle/>
          <a:p>
            <a:r>
              <a:rPr lang="en-US" dirty="0" err="1" smtClean="0"/>
              <a:t>Origo</a:t>
            </a:r>
            <a:r>
              <a:rPr lang="en-US" dirty="0" smtClean="0"/>
              <a:t> Box of Facts- flash cards </a:t>
            </a:r>
            <a:endParaRPr lang="en-US" dirty="0"/>
          </a:p>
        </p:txBody>
      </p:sp>
      <p:pic>
        <p:nvPicPr>
          <p:cNvPr id="55298" name="Picture 2" descr="http://ts4.mm.bing.net/th?id=H.5016114678202535&amp;pid=1.7&amp;w=131&amp;h=139&amp;c=7&amp;rs=1"/>
          <p:cNvPicPr>
            <a:picLocks noChangeAspect="1" noChangeArrowheads="1"/>
          </p:cNvPicPr>
          <p:nvPr/>
        </p:nvPicPr>
        <p:blipFill>
          <a:blip r:embed="rId3" cstate="print"/>
          <a:srcRect/>
          <a:stretch>
            <a:fillRect/>
          </a:stretch>
        </p:blipFill>
        <p:spPr bwMode="auto">
          <a:xfrm>
            <a:off x="7896225" y="0"/>
            <a:ext cx="1247775" cy="1323975"/>
          </a:xfrm>
          <a:prstGeom prst="rect">
            <a:avLst/>
          </a:prstGeom>
          <a:noFill/>
        </p:spPr>
      </p:pic>
      <p:sp>
        <p:nvSpPr>
          <p:cNvPr id="35" name="TextBox 34"/>
          <p:cNvSpPr txBox="1"/>
          <p:nvPr/>
        </p:nvSpPr>
        <p:spPr>
          <a:xfrm>
            <a:off x="533400" y="5181600"/>
            <a:ext cx="3048000" cy="923330"/>
          </a:xfrm>
          <a:prstGeom prst="rect">
            <a:avLst/>
          </a:prstGeom>
          <a:noFill/>
        </p:spPr>
        <p:txBody>
          <a:bodyPr wrap="square" rtlCol="0">
            <a:spAutoFit/>
          </a:bodyPr>
          <a:lstStyle/>
          <a:p>
            <a:r>
              <a:rPr lang="en-US" dirty="0" smtClean="0"/>
              <a:t>show, students reads, explains how they will answer</a:t>
            </a:r>
            <a:endParaRPr lang="en-US" dirty="0"/>
          </a:p>
        </p:txBody>
      </p:sp>
      <p:sp>
        <p:nvSpPr>
          <p:cNvPr id="36" name="TextBox 35"/>
          <p:cNvSpPr txBox="1"/>
          <p:nvPr/>
        </p:nvSpPr>
        <p:spPr>
          <a:xfrm>
            <a:off x="3581400" y="5181600"/>
            <a:ext cx="2209800" cy="923330"/>
          </a:xfrm>
          <a:prstGeom prst="rect">
            <a:avLst/>
          </a:prstGeom>
          <a:noFill/>
        </p:spPr>
        <p:txBody>
          <a:bodyPr wrap="square" rtlCol="0">
            <a:spAutoFit/>
          </a:bodyPr>
          <a:lstStyle/>
          <a:p>
            <a:r>
              <a:rPr lang="en-US" dirty="0" smtClean="0"/>
              <a:t>show, reveal the turn around fact and answer</a:t>
            </a:r>
            <a:endParaRPr lang="en-US" dirty="0"/>
          </a:p>
        </p:txBody>
      </p:sp>
      <p:sp>
        <p:nvSpPr>
          <p:cNvPr id="37" name="TextBox 36"/>
          <p:cNvSpPr txBox="1"/>
          <p:nvPr/>
        </p:nvSpPr>
        <p:spPr>
          <a:xfrm>
            <a:off x="6096000" y="5257800"/>
            <a:ext cx="1828800" cy="646331"/>
          </a:xfrm>
          <a:prstGeom prst="rect">
            <a:avLst/>
          </a:prstGeom>
          <a:noFill/>
        </p:spPr>
        <p:txBody>
          <a:bodyPr wrap="square" rtlCol="0">
            <a:spAutoFit/>
          </a:bodyPr>
          <a:lstStyle/>
          <a:p>
            <a:r>
              <a:rPr lang="en-US" dirty="0" smtClean="0"/>
              <a:t>show and write answer</a:t>
            </a:r>
            <a:endParaRPr lang="en-US" dirty="0"/>
          </a:p>
        </p:txBody>
      </p:sp>
      <p:sp>
        <p:nvSpPr>
          <p:cNvPr id="43" name="Rounded Rectangle 42"/>
          <p:cNvSpPr/>
          <p:nvPr/>
        </p:nvSpPr>
        <p:spPr>
          <a:xfrm>
            <a:off x="1066800" y="1524000"/>
            <a:ext cx="5715000" cy="1295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smtClean="0">
                <a:solidFill>
                  <a:schemeClr val="tx1"/>
                </a:solidFill>
              </a:rPr>
              <a:t>3+2= ___</a:t>
            </a:r>
            <a:endParaRPr lang="en-US" sz="8800" dirty="0">
              <a:solidFill>
                <a:schemeClr val="tx1"/>
              </a:solidFill>
            </a:endParaRPr>
          </a:p>
        </p:txBody>
      </p:sp>
      <p:sp>
        <p:nvSpPr>
          <p:cNvPr id="44" name="Rounded Rectangle 43"/>
          <p:cNvSpPr/>
          <p:nvPr/>
        </p:nvSpPr>
        <p:spPr>
          <a:xfrm>
            <a:off x="2057400" y="3276600"/>
            <a:ext cx="6400800" cy="1828800"/>
          </a:xfrm>
          <a:prstGeom prst="roundRect">
            <a:avLst/>
          </a:prstGeom>
          <a:blipFill>
            <a:blip r:embed="rId2"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ounded Rectangle 44"/>
          <p:cNvSpPr/>
          <p:nvPr/>
        </p:nvSpPr>
        <p:spPr>
          <a:xfrm>
            <a:off x="2362200" y="3505200"/>
            <a:ext cx="5715000" cy="1295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smtClean="0">
                <a:solidFill>
                  <a:schemeClr val="tx1"/>
                </a:solidFill>
              </a:rPr>
              <a:t>2+3= ___</a:t>
            </a:r>
            <a:endParaRPr lang="en-US" sz="8800" dirty="0">
              <a:solidFill>
                <a:schemeClr val="tx1"/>
              </a:solidFill>
            </a:endParaRPr>
          </a:p>
        </p:txBody>
      </p:sp>
      <p:sp>
        <p:nvSpPr>
          <p:cNvPr id="46" name="Curved Down Arrow 45"/>
          <p:cNvSpPr/>
          <p:nvPr/>
        </p:nvSpPr>
        <p:spPr>
          <a:xfrm rot="3877363">
            <a:off x="7620000" y="1905000"/>
            <a:ext cx="1524000" cy="83820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7" name="Oval 46"/>
          <p:cNvSpPr/>
          <p:nvPr/>
        </p:nvSpPr>
        <p:spPr>
          <a:xfrm>
            <a:off x="1371600" y="6248400"/>
            <a:ext cx="457200" cy="381000"/>
          </a:xfrm>
          <a:prstGeom prst="ellipse">
            <a:avLst/>
          </a:prstGeom>
          <a:solidFill>
            <a:srgbClr val="C329B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p:cNvSpPr txBox="1"/>
          <p:nvPr/>
        </p:nvSpPr>
        <p:spPr>
          <a:xfrm>
            <a:off x="1981200" y="6248400"/>
            <a:ext cx="1371600" cy="381000"/>
          </a:xfrm>
          <a:prstGeom prst="rect">
            <a:avLst/>
          </a:prstGeom>
          <a:noFill/>
        </p:spPr>
        <p:txBody>
          <a:bodyPr wrap="square" rtlCol="0">
            <a:spAutoFit/>
          </a:bodyPr>
          <a:lstStyle/>
          <a:p>
            <a:r>
              <a:rPr lang="en-US" dirty="0" smtClean="0"/>
              <a:t>Count On</a:t>
            </a:r>
            <a:endParaRPr lang="en-US" dirty="0"/>
          </a:p>
        </p:txBody>
      </p:sp>
      <p:sp>
        <p:nvSpPr>
          <p:cNvPr id="49" name="Oval 48"/>
          <p:cNvSpPr/>
          <p:nvPr/>
        </p:nvSpPr>
        <p:spPr>
          <a:xfrm>
            <a:off x="3657600" y="6248400"/>
            <a:ext cx="457200" cy="381000"/>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p:cNvSpPr txBox="1"/>
          <p:nvPr/>
        </p:nvSpPr>
        <p:spPr>
          <a:xfrm>
            <a:off x="4267200" y="6248400"/>
            <a:ext cx="1371600" cy="381000"/>
          </a:xfrm>
          <a:prstGeom prst="rect">
            <a:avLst/>
          </a:prstGeom>
          <a:solidFill>
            <a:schemeClr val="bg1"/>
          </a:solidFill>
        </p:spPr>
        <p:txBody>
          <a:bodyPr wrap="square" rtlCol="0">
            <a:spAutoFit/>
          </a:bodyPr>
          <a:lstStyle/>
          <a:p>
            <a:r>
              <a:rPr lang="en-US" dirty="0" smtClean="0"/>
              <a:t>Doubles</a:t>
            </a:r>
            <a:endParaRPr lang="en-US" dirty="0"/>
          </a:p>
        </p:txBody>
      </p:sp>
      <p:sp>
        <p:nvSpPr>
          <p:cNvPr id="51" name="Oval 50"/>
          <p:cNvSpPr/>
          <p:nvPr/>
        </p:nvSpPr>
        <p:spPr>
          <a:xfrm>
            <a:off x="5638800" y="6248400"/>
            <a:ext cx="457200" cy="381000"/>
          </a:xfrm>
          <a:prstGeom prst="ellips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extBox 51"/>
          <p:cNvSpPr txBox="1"/>
          <p:nvPr/>
        </p:nvSpPr>
        <p:spPr>
          <a:xfrm>
            <a:off x="6248400" y="6248400"/>
            <a:ext cx="1600200" cy="369332"/>
          </a:xfrm>
          <a:prstGeom prst="rect">
            <a:avLst/>
          </a:prstGeom>
          <a:noFill/>
        </p:spPr>
        <p:txBody>
          <a:bodyPr wrap="square" rtlCol="0">
            <a:spAutoFit/>
          </a:bodyPr>
          <a:lstStyle/>
          <a:p>
            <a:r>
              <a:rPr lang="en-US" dirty="0" smtClean="0"/>
              <a:t>Bridge to 10</a:t>
            </a:r>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762000" y="2209800"/>
            <a:ext cx="7848600" cy="2743200"/>
          </a:xfrm>
          <a:prstGeom prst="roundRect">
            <a:avLst/>
          </a:prstGeom>
          <a:blipFill>
            <a:blip r:embed="rId2"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0"/>
            <a:ext cx="7772400" cy="1143000"/>
          </a:xfrm>
        </p:spPr>
        <p:txBody>
          <a:bodyPr/>
          <a:lstStyle/>
          <a:p>
            <a:r>
              <a:rPr lang="en-US" dirty="0" err="1" smtClean="0"/>
              <a:t>Origo</a:t>
            </a:r>
            <a:r>
              <a:rPr lang="en-US" dirty="0" smtClean="0"/>
              <a:t> Box of Facts- Near Doubles </a:t>
            </a:r>
            <a:endParaRPr lang="en-US" dirty="0"/>
          </a:p>
        </p:txBody>
      </p:sp>
      <p:pic>
        <p:nvPicPr>
          <p:cNvPr id="55298" name="Picture 2" descr="http://ts4.mm.bing.net/th?id=H.5016114678202535&amp;pid=1.7&amp;w=131&amp;h=139&amp;c=7&amp;rs=1"/>
          <p:cNvPicPr>
            <a:picLocks noChangeAspect="1" noChangeArrowheads="1"/>
          </p:cNvPicPr>
          <p:nvPr/>
        </p:nvPicPr>
        <p:blipFill>
          <a:blip r:embed="rId3" cstate="print"/>
          <a:srcRect/>
          <a:stretch>
            <a:fillRect/>
          </a:stretch>
        </p:blipFill>
        <p:spPr bwMode="auto">
          <a:xfrm>
            <a:off x="7896225" y="0"/>
            <a:ext cx="1247775" cy="1323975"/>
          </a:xfrm>
          <a:prstGeom prst="rect">
            <a:avLst/>
          </a:prstGeom>
          <a:noFill/>
        </p:spPr>
      </p:pic>
      <p:sp>
        <p:nvSpPr>
          <p:cNvPr id="24" name="Rounded Rectangle 23"/>
          <p:cNvSpPr/>
          <p:nvPr/>
        </p:nvSpPr>
        <p:spPr>
          <a:xfrm>
            <a:off x="1066800" y="2419350"/>
            <a:ext cx="2209800" cy="230505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1307560" y="2590800"/>
            <a:ext cx="44504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2514600" y="2590800"/>
            <a:ext cx="44504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p:nvPr/>
        </p:nvSpPr>
        <p:spPr>
          <a:xfrm>
            <a:off x="1383760" y="3886200"/>
            <a:ext cx="44504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2514600" y="3886200"/>
            <a:ext cx="44504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2" name="Straight Connector 31"/>
          <p:cNvCxnSpPr/>
          <p:nvPr/>
        </p:nvCxnSpPr>
        <p:spPr>
          <a:xfrm>
            <a:off x="3429000" y="2209800"/>
            <a:ext cx="0" cy="2743200"/>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533400" y="5181600"/>
            <a:ext cx="3048000" cy="923330"/>
          </a:xfrm>
          <a:prstGeom prst="rect">
            <a:avLst/>
          </a:prstGeom>
          <a:noFill/>
        </p:spPr>
        <p:txBody>
          <a:bodyPr wrap="square" rtlCol="0">
            <a:spAutoFit/>
          </a:bodyPr>
          <a:lstStyle/>
          <a:p>
            <a:r>
              <a:rPr lang="en-US" dirty="0" smtClean="0"/>
              <a:t>how can you figure out the total number of dots without counting </a:t>
            </a:r>
            <a:endParaRPr lang="en-US" dirty="0"/>
          </a:p>
        </p:txBody>
      </p:sp>
      <p:sp>
        <p:nvSpPr>
          <p:cNvPr id="36" name="TextBox 35"/>
          <p:cNvSpPr txBox="1"/>
          <p:nvPr/>
        </p:nvSpPr>
        <p:spPr>
          <a:xfrm>
            <a:off x="3886200" y="5257800"/>
            <a:ext cx="2209800" cy="646331"/>
          </a:xfrm>
          <a:prstGeom prst="rect">
            <a:avLst/>
          </a:prstGeom>
          <a:noFill/>
        </p:spPr>
        <p:txBody>
          <a:bodyPr wrap="square" rtlCol="0">
            <a:spAutoFit/>
          </a:bodyPr>
          <a:lstStyle/>
          <a:p>
            <a:r>
              <a:rPr lang="en-US" dirty="0" smtClean="0"/>
              <a:t>open the flap to reveal the double </a:t>
            </a:r>
            <a:endParaRPr lang="en-US" dirty="0"/>
          </a:p>
        </p:txBody>
      </p:sp>
      <p:sp>
        <p:nvSpPr>
          <p:cNvPr id="37" name="TextBox 36"/>
          <p:cNvSpPr txBox="1"/>
          <p:nvPr/>
        </p:nvSpPr>
        <p:spPr>
          <a:xfrm>
            <a:off x="6477000" y="5257800"/>
            <a:ext cx="2209800" cy="369332"/>
          </a:xfrm>
          <a:prstGeom prst="rect">
            <a:avLst/>
          </a:prstGeom>
          <a:noFill/>
        </p:spPr>
        <p:txBody>
          <a:bodyPr wrap="square" rtlCol="0">
            <a:spAutoFit/>
          </a:bodyPr>
          <a:lstStyle/>
          <a:p>
            <a:r>
              <a:rPr lang="en-US" dirty="0" smtClean="0"/>
              <a:t>Write the fact  </a:t>
            </a:r>
            <a:endParaRPr lang="en-US" dirty="0"/>
          </a:p>
        </p:txBody>
      </p:sp>
      <p:sp>
        <p:nvSpPr>
          <p:cNvPr id="25" name="Rounded Rectangle 24"/>
          <p:cNvSpPr/>
          <p:nvPr/>
        </p:nvSpPr>
        <p:spPr>
          <a:xfrm>
            <a:off x="3657600" y="2419350"/>
            <a:ext cx="2209800" cy="230505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p:cNvSpPr/>
          <p:nvPr/>
        </p:nvSpPr>
        <p:spPr>
          <a:xfrm>
            <a:off x="3898360" y="2590800"/>
            <a:ext cx="44504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p:cNvSpPr/>
          <p:nvPr/>
        </p:nvSpPr>
        <p:spPr>
          <a:xfrm>
            <a:off x="5105400" y="2590800"/>
            <a:ext cx="44504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3974560" y="3886200"/>
            <a:ext cx="44504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p:nvPr/>
        </p:nvSpPr>
        <p:spPr>
          <a:xfrm>
            <a:off x="5105400" y="3886200"/>
            <a:ext cx="44504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1" name="Straight Connector 40"/>
          <p:cNvCxnSpPr/>
          <p:nvPr/>
        </p:nvCxnSpPr>
        <p:spPr>
          <a:xfrm>
            <a:off x="6019800" y="2209800"/>
            <a:ext cx="0" cy="2743200"/>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2" name="Oval 41"/>
          <p:cNvSpPr/>
          <p:nvPr/>
        </p:nvSpPr>
        <p:spPr>
          <a:xfrm>
            <a:off x="4495800" y="3276600"/>
            <a:ext cx="44504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42"/>
                                        </p:tgtEl>
                                        <p:attrNameLst>
                                          <p:attrName>ppt_x</p:attrName>
                                        </p:attrNameLst>
                                      </p:cBhvr>
                                      <p:tavLst>
                                        <p:tav tm="0">
                                          <p:val>
                                            <p:strVal val="ppt_x"/>
                                          </p:val>
                                        </p:tav>
                                        <p:tav tm="100000">
                                          <p:val>
                                            <p:strVal val="ppt_x"/>
                                          </p:val>
                                        </p:tav>
                                      </p:tavLst>
                                    </p:anim>
                                    <p:anim calcmode="lin" valueType="num">
                                      <p:cBhvr additive="base">
                                        <p:cTn id="7" dur="500"/>
                                        <p:tgtEl>
                                          <p:spTgt spid="42"/>
                                        </p:tgtEl>
                                        <p:attrNameLst>
                                          <p:attrName>ppt_y</p:attrName>
                                        </p:attrNameLst>
                                      </p:cBhvr>
                                      <p:tavLst>
                                        <p:tav tm="0">
                                          <p:val>
                                            <p:strVal val="ppt_y"/>
                                          </p:val>
                                        </p:tav>
                                        <p:tav tm="100000">
                                          <p:val>
                                            <p:strVal val="1+ppt_h/2"/>
                                          </p:val>
                                        </p:tav>
                                      </p:tavLst>
                                    </p:anim>
                                    <p:set>
                                      <p:cBhvr>
                                        <p:cTn id="8" dur="1" fill="hold">
                                          <p:stCondLst>
                                            <p:cond delay="499"/>
                                          </p:stCondLst>
                                        </p:cTn>
                                        <p:tgtEl>
                                          <p:spTgt spid="4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35"/>
          <p:cNvGrpSpPr>
            <a:grpSpLocks/>
          </p:cNvGrpSpPr>
          <p:nvPr/>
        </p:nvGrpSpPr>
        <p:grpSpPr bwMode="auto">
          <a:xfrm>
            <a:off x="457200" y="1524000"/>
            <a:ext cx="1524000" cy="1295400"/>
            <a:chOff x="838200" y="2286000"/>
            <a:chExt cx="2057400" cy="1981200"/>
          </a:xfrm>
        </p:grpSpPr>
        <p:sp>
          <p:nvSpPr>
            <p:cNvPr id="596" name="Cube 595"/>
            <p:cNvSpPr/>
            <p:nvPr/>
          </p:nvSpPr>
          <p:spPr>
            <a:xfrm>
              <a:off x="838200" y="2286000"/>
              <a:ext cx="2057400" cy="1981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622" name="Straight Connector 621"/>
            <p:cNvCxnSpPr/>
            <p:nvPr/>
          </p:nvCxnSpPr>
          <p:spPr>
            <a:xfrm>
              <a:off x="1446848" y="2781300"/>
              <a:ext cx="0" cy="148590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32" name="Straight Connector 631"/>
            <p:cNvCxnSpPr/>
            <p:nvPr/>
          </p:nvCxnSpPr>
          <p:spPr>
            <a:xfrm>
              <a:off x="838200" y="2895414"/>
              <a:ext cx="1600915" cy="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6" name="Straight Connector 675"/>
            <p:cNvCxnSpPr/>
            <p:nvPr/>
          </p:nvCxnSpPr>
          <p:spPr>
            <a:xfrm>
              <a:off x="1142524" y="2781300"/>
              <a:ext cx="0" cy="148590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7" name="Straight Connector 676"/>
            <p:cNvCxnSpPr/>
            <p:nvPr/>
          </p:nvCxnSpPr>
          <p:spPr>
            <a:xfrm>
              <a:off x="1294686" y="2781300"/>
              <a:ext cx="0" cy="148590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8" name="Straight Connector 677"/>
            <p:cNvCxnSpPr/>
            <p:nvPr/>
          </p:nvCxnSpPr>
          <p:spPr>
            <a:xfrm>
              <a:off x="1601153" y="2781300"/>
              <a:ext cx="0" cy="148590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9" name="Straight Connector 678"/>
            <p:cNvCxnSpPr/>
            <p:nvPr/>
          </p:nvCxnSpPr>
          <p:spPr>
            <a:xfrm>
              <a:off x="990363" y="2781300"/>
              <a:ext cx="0" cy="148590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0" name="Straight Connector 679"/>
            <p:cNvCxnSpPr/>
            <p:nvPr/>
          </p:nvCxnSpPr>
          <p:spPr>
            <a:xfrm>
              <a:off x="1753315" y="2781300"/>
              <a:ext cx="0" cy="148590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1" name="Straight Connector 680"/>
            <p:cNvCxnSpPr/>
            <p:nvPr/>
          </p:nvCxnSpPr>
          <p:spPr>
            <a:xfrm>
              <a:off x="1905476" y="2781300"/>
              <a:ext cx="0" cy="148590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2" name="Straight Connector 681"/>
            <p:cNvCxnSpPr/>
            <p:nvPr/>
          </p:nvCxnSpPr>
          <p:spPr>
            <a:xfrm>
              <a:off x="2057639" y="2781300"/>
              <a:ext cx="0" cy="148590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3" name="Straight Connector 682"/>
            <p:cNvCxnSpPr/>
            <p:nvPr/>
          </p:nvCxnSpPr>
          <p:spPr>
            <a:xfrm>
              <a:off x="2209800" y="2781300"/>
              <a:ext cx="0" cy="148590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8" name="Straight Connector 687"/>
            <p:cNvCxnSpPr/>
            <p:nvPr/>
          </p:nvCxnSpPr>
          <p:spPr>
            <a:xfrm>
              <a:off x="838200" y="3048374"/>
              <a:ext cx="1600915" cy="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9" name="Straight Connector 688"/>
            <p:cNvCxnSpPr/>
            <p:nvPr/>
          </p:nvCxnSpPr>
          <p:spPr>
            <a:xfrm>
              <a:off x="838200" y="3201335"/>
              <a:ext cx="1600915" cy="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90" name="Straight Connector 689"/>
            <p:cNvCxnSpPr/>
            <p:nvPr/>
          </p:nvCxnSpPr>
          <p:spPr>
            <a:xfrm>
              <a:off x="838200" y="3351867"/>
              <a:ext cx="1600915" cy="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91" name="Straight Connector 690"/>
            <p:cNvCxnSpPr/>
            <p:nvPr/>
          </p:nvCxnSpPr>
          <p:spPr>
            <a:xfrm>
              <a:off x="838200" y="3504826"/>
              <a:ext cx="1600915" cy="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92" name="Straight Connector 691"/>
            <p:cNvCxnSpPr/>
            <p:nvPr/>
          </p:nvCxnSpPr>
          <p:spPr>
            <a:xfrm>
              <a:off x="838200" y="3657788"/>
              <a:ext cx="1600915" cy="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93" name="Straight Connector 692"/>
            <p:cNvCxnSpPr/>
            <p:nvPr/>
          </p:nvCxnSpPr>
          <p:spPr>
            <a:xfrm>
              <a:off x="838200" y="3810747"/>
              <a:ext cx="1600915" cy="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94" name="Straight Connector 693"/>
            <p:cNvCxnSpPr/>
            <p:nvPr/>
          </p:nvCxnSpPr>
          <p:spPr>
            <a:xfrm>
              <a:off x="838200" y="3961279"/>
              <a:ext cx="1600915" cy="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95" name="Straight Connector 694"/>
            <p:cNvCxnSpPr/>
            <p:nvPr/>
          </p:nvCxnSpPr>
          <p:spPr>
            <a:xfrm>
              <a:off x="838200" y="4114240"/>
              <a:ext cx="1600915" cy="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97" name="Straight Connector 696"/>
            <p:cNvCxnSpPr/>
            <p:nvPr/>
          </p:nvCxnSpPr>
          <p:spPr>
            <a:xfrm flipV="1">
              <a:off x="2439115" y="2438961"/>
              <a:ext cx="456485" cy="456453"/>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99" name="Straight Connector 698"/>
            <p:cNvCxnSpPr/>
            <p:nvPr/>
          </p:nvCxnSpPr>
          <p:spPr>
            <a:xfrm flipV="1">
              <a:off x="2439115" y="2591921"/>
              <a:ext cx="456485" cy="456453"/>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0" name="Straight Connector 699"/>
            <p:cNvCxnSpPr/>
            <p:nvPr/>
          </p:nvCxnSpPr>
          <p:spPr>
            <a:xfrm flipV="1">
              <a:off x="2439115" y="2742453"/>
              <a:ext cx="456485" cy="458882"/>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1" name="Straight Connector 700"/>
            <p:cNvCxnSpPr/>
            <p:nvPr/>
          </p:nvCxnSpPr>
          <p:spPr>
            <a:xfrm flipV="1">
              <a:off x="2439115" y="2895414"/>
              <a:ext cx="456485" cy="456453"/>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2" name="Straight Connector 701"/>
            <p:cNvCxnSpPr/>
            <p:nvPr/>
          </p:nvCxnSpPr>
          <p:spPr>
            <a:xfrm flipV="1">
              <a:off x="2439115" y="3048374"/>
              <a:ext cx="456485" cy="456453"/>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3" name="Straight Connector 702"/>
            <p:cNvCxnSpPr/>
            <p:nvPr/>
          </p:nvCxnSpPr>
          <p:spPr>
            <a:xfrm flipV="1">
              <a:off x="2439115" y="3201335"/>
              <a:ext cx="456485" cy="456453"/>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4" name="Straight Connector 703"/>
            <p:cNvCxnSpPr/>
            <p:nvPr/>
          </p:nvCxnSpPr>
          <p:spPr>
            <a:xfrm flipV="1">
              <a:off x="2439115" y="3351867"/>
              <a:ext cx="456485" cy="45888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5" name="Straight Connector 704"/>
            <p:cNvCxnSpPr/>
            <p:nvPr/>
          </p:nvCxnSpPr>
          <p:spPr>
            <a:xfrm flipV="1">
              <a:off x="2439115" y="3504826"/>
              <a:ext cx="456485" cy="456453"/>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6" name="Straight Connector 705"/>
            <p:cNvCxnSpPr/>
            <p:nvPr/>
          </p:nvCxnSpPr>
          <p:spPr>
            <a:xfrm flipV="1">
              <a:off x="2439115" y="3657788"/>
              <a:ext cx="456485" cy="456453"/>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7" name="Straight Connector 706"/>
            <p:cNvCxnSpPr/>
            <p:nvPr/>
          </p:nvCxnSpPr>
          <p:spPr>
            <a:xfrm>
              <a:off x="2514124" y="2667188"/>
              <a:ext cx="0" cy="148590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8" name="Straight Connector 707"/>
            <p:cNvCxnSpPr/>
            <p:nvPr/>
          </p:nvCxnSpPr>
          <p:spPr>
            <a:xfrm>
              <a:off x="2666286" y="2514226"/>
              <a:ext cx="0" cy="148590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9" name="Straight Connector 708"/>
            <p:cNvCxnSpPr/>
            <p:nvPr/>
          </p:nvCxnSpPr>
          <p:spPr>
            <a:xfrm>
              <a:off x="2818448" y="2361267"/>
              <a:ext cx="0" cy="148590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1" name="Straight Connector 710"/>
            <p:cNvCxnSpPr/>
            <p:nvPr/>
          </p:nvCxnSpPr>
          <p:spPr>
            <a:xfrm>
              <a:off x="2591276" y="2591921"/>
              <a:ext cx="0" cy="152232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3" name="Straight Connector 712"/>
            <p:cNvCxnSpPr/>
            <p:nvPr/>
          </p:nvCxnSpPr>
          <p:spPr>
            <a:xfrm>
              <a:off x="2743439" y="2438961"/>
              <a:ext cx="0" cy="1522318"/>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4" name="Straight Connector 713"/>
            <p:cNvCxnSpPr/>
            <p:nvPr/>
          </p:nvCxnSpPr>
          <p:spPr>
            <a:xfrm>
              <a:off x="2439115" y="2742453"/>
              <a:ext cx="0" cy="1524747"/>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5" name="Straight Connector 714"/>
            <p:cNvCxnSpPr/>
            <p:nvPr/>
          </p:nvCxnSpPr>
          <p:spPr>
            <a:xfrm flipH="1">
              <a:off x="990363" y="2286000"/>
              <a:ext cx="456485" cy="49530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7" name="Straight Connector 716"/>
            <p:cNvCxnSpPr/>
            <p:nvPr/>
          </p:nvCxnSpPr>
          <p:spPr>
            <a:xfrm flipH="1">
              <a:off x="1142524" y="2286000"/>
              <a:ext cx="458629" cy="49530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8" name="Straight Connector 717"/>
            <p:cNvCxnSpPr/>
            <p:nvPr/>
          </p:nvCxnSpPr>
          <p:spPr>
            <a:xfrm flipH="1">
              <a:off x="1294686" y="2286000"/>
              <a:ext cx="458629" cy="49530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9" name="Straight Connector 718"/>
            <p:cNvCxnSpPr/>
            <p:nvPr/>
          </p:nvCxnSpPr>
          <p:spPr>
            <a:xfrm flipH="1">
              <a:off x="1446848" y="2286000"/>
              <a:ext cx="458629" cy="49530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0" name="Straight Connector 719"/>
            <p:cNvCxnSpPr/>
            <p:nvPr/>
          </p:nvCxnSpPr>
          <p:spPr>
            <a:xfrm flipH="1">
              <a:off x="1601153" y="2286000"/>
              <a:ext cx="456486" cy="49530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1" name="Straight Connector 720"/>
            <p:cNvCxnSpPr/>
            <p:nvPr/>
          </p:nvCxnSpPr>
          <p:spPr>
            <a:xfrm flipH="1">
              <a:off x="1753315" y="2286000"/>
              <a:ext cx="456485" cy="49530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2" name="Straight Connector 721"/>
            <p:cNvCxnSpPr/>
            <p:nvPr/>
          </p:nvCxnSpPr>
          <p:spPr>
            <a:xfrm flipH="1">
              <a:off x="1905476" y="2286000"/>
              <a:ext cx="456486" cy="49530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3" name="Straight Connector 722"/>
            <p:cNvCxnSpPr/>
            <p:nvPr/>
          </p:nvCxnSpPr>
          <p:spPr>
            <a:xfrm flipH="1">
              <a:off x="2057639" y="2286000"/>
              <a:ext cx="456485" cy="49530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4" name="Straight Connector 723"/>
            <p:cNvCxnSpPr/>
            <p:nvPr/>
          </p:nvCxnSpPr>
          <p:spPr>
            <a:xfrm flipH="1">
              <a:off x="2209800" y="2286000"/>
              <a:ext cx="456486" cy="49530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5" name="Straight Connector 724"/>
            <p:cNvCxnSpPr/>
            <p:nvPr/>
          </p:nvCxnSpPr>
          <p:spPr>
            <a:xfrm flipH="1">
              <a:off x="838200" y="2742453"/>
              <a:ext cx="1600915" cy="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8" name="Straight Connector 727"/>
            <p:cNvCxnSpPr/>
            <p:nvPr/>
          </p:nvCxnSpPr>
          <p:spPr>
            <a:xfrm flipH="1">
              <a:off x="915353" y="2667188"/>
              <a:ext cx="1598771" cy="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2" name="Straight Connector 731"/>
            <p:cNvCxnSpPr/>
            <p:nvPr/>
          </p:nvCxnSpPr>
          <p:spPr>
            <a:xfrm flipH="1">
              <a:off x="990363" y="2591921"/>
              <a:ext cx="1600914" cy="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3" name="Straight Connector 732"/>
            <p:cNvCxnSpPr/>
            <p:nvPr/>
          </p:nvCxnSpPr>
          <p:spPr>
            <a:xfrm flipH="1">
              <a:off x="1067515" y="2514226"/>
              <a:ext cx="1598771" cy="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4" name="Straight Connector 733"/>
            <p:cNvCxnSpPr/>
            <p:nvPr/>
          </p:nvCxnSpPr>
          <p:spPr>
            <a:xfrm flipH="1">
              <a:off x="1142524" y="2438961"/>
              <a:ext cx="1600915" cy="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5" name="Straight Connector 734"/>
            <p:cNvCxnSpPr/>
            <p:nvPr/>
          </p:nvCxnSpPr>
          <p:spPr>
            <a:xfrm flipH="1">
              <a:off x="1219676" y="2361267"/>
              <a:ext cx="1598771" cy="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52" name="Group 229"/>
          <p:cNvGrpSpPr>
            <a:grpSpLocks/>
          </p:cNvGrpSpPr>
          <p:nvPr/>
        </p:nvGrpSpPr>
        <p:grpSpPr bwMode="auto">
          <a:xfrm>
            <a:off x="2286000" y="1600200"/>
            <a:ext cx="1295400" cy="1219200"/>
            <a:chOff x="5410200" y="2895600"/>
            <a:chExt cx="1600200" cy="1447800"/>
          </a:xfrm>
        </p:grpSpPr>
        <p:grpSp>
          <p:nvGrpSpPr>
            <p:cNvPr id="53" name="Group 27"/>
            <p:cNvGrpSpPr>
              <a:grpSpLocks/>
            </p:cNvGrpSpPr>
            <p:nvPr/>
          </p:nvGrpSpPr>
          <p:grpSpPr bwMode="auto">
            <a:xfrm>
              <a:off x="5410200" y="2895600"/>
              <a:ext cx="228600" cy="1447800"/>
              <a:chOff x="838200" y="1905000"/>
              <a:chExt cx="457200" cy="3505200"/>
            </a:xfrm>
          </p:grpSpPr>
          <p:sp>
            <p:nvSpPr>
              <p:cNvPr id="162" name="Cube 161"/>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3" name="Cube 162"/>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4" name="Cube 163"/>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5" name="Cube 164"/>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6" name="Cube 165"/>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7" name="Cube 166"/>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8" name="Cube 167"/>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9" name="Cube 168"/>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0" name="Cube 169"/>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1" name="Cube 170"/>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2" name="Cube 171"/>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54" name="Group 27"/>
            <p:cNvGrpSpPr>
              <a:grpSpLocks/>
            </p:cNvGrpSpPr>
            <p:nvPr/>
          </p:nvGrpSpPr>
          <p:grpSpPr bwMode="auto">
            <a:xfrm>
              <a:off x="5562600" y="2895600"/>
              <a:ext cx="228600" cy="1447800"/>
              <a:chOff x="838200" y="1905000"/>
              <a:chExt cx="457200" cy="3505200"/>
            </a:xfrm>
          </p:grpSpPr>
          <p:sp>
            <p:nvSpPr>
              <p:cNvPr id="151" name="Cube 150"/>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2" name="Cube 151"/>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3" name="Cube 152"/>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4" name="Cube 153"/>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5" name="Cube 154"/>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6" name="Cube 155"/>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7" name="Cube 156"/>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8" name="Cube 157"/>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9" name="Cube 158"/>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0" name="Cube 159"/>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1" name="Cube 160"/>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55" name="Group 27"/>
            <p:cNvGrpSpPr>
              <a:grpSpLocks/>
            </p:cNvGrpSpPr>
            <p:nvPr/>
          </p:nvGrpSpPr>
          <p:grpSpPr bwMode="auto">
            <a:xfrm>
              <a:off x="5715000" y="2895600"/>
              <a:ext cx="228600" cy="1447800"/>
              <a:chOff x="838200" y="1905000"/>
              <a:chExt cx="457200" cy="3505200"/>
            </a:xfrm>
          </p:grpSpPr>
          <p:sp>
            <p:nvSpPr>
              <p:cNvPr id="140" name="Cube 139"/>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1" name="Cube 140"/>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2" name="Cube 141"/>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3" name="Cube 142"/>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4" name="Cube 143"/>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5" name="Cube 144"/>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6" name="Cube 145"/>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7" name="Cube 146"/>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8" name="Cube 147"/>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9" name="Cube 148"/>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0" name="Cube 149"/>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56" name="Group 27"/>
            <p:cNvGrpSpPr>
              <a:grpSpLocks/>
            </p:cNvGrpSpPr>
            <p:nvPr/>
          </p:nvGrpSpPr>
          <p:grpSpPr bwMode="auto">
            <a:xfrm>
              <a:off x="5867400" y="2895600"/>
              <a:ext cx="228600" cy="1447800"/>
              <a:chOff x="838200" y="1905000"/>
              <a:chExt cx="457200" cy="3505200"/>
            </a:xfrm>
          </p:grpSpPr>
          <p:sp>
            <p:nvSpPr>
              <p:cNvPr id="129" name="Cube 128"/>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0" name="Cube 129"/>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1" name="Cube 130"/>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2" name="Cube 131"/>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3" name="Cube 132"/>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4" name="Cube 133"/>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5" name="Cube 134"/>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6" name="Cube 135"/>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7" name="Cube 136"/>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8" name="Cube 137"/>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9" name="Cube 138"/>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57" name="Group 27"/>
            <p:cNvGrpSpPr>
              <a:grpSpLocks/>
            </p:cNvGrpSpPr>
            <p:nvPr/>
          </p:nvGrpSpPr>
          <p:grpSpPr bwMode="auto">
            <a:xfrm>
              <a:off x="6019800" y="2895600"/>
              <a:ext cx="228600" cy="1447800"/>
              <a:chOff x="838200" y="1905000"/>
              <a:chExt cx="457200" cy="3505200"/>
            </a:xfrm>
          </p:grpSpPr>
          <p:sp>
            <p:nvSpPr>
              <p:cNvPr id="118" name="Cube 117"/>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9" name="Cube 118"/>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0" name="Cube 119"/>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1" name="Cube 120"/>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2" name="Cube 121"/>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3" name="Cube 122"/>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4" name="Cube 123"/>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5" name="Cube 124"/>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6" name="Cube 125"/>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7" name="Cube 126"/>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8" name="Cube 127"/>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58" name="Group 27"/>
            <p:cNvGrpSpPr>
              <a:grpSpLocks/>
            </p:cNvGrpSpPr>
            <p:nvPr/>
          </p:nvGrpSpPr>
          <p:grpSpPr bwMode="auto">
            <a:xfrm>
              <a:off x="6172200" y="2895600"/>
              <a:ext cx="228600" cy="1447800"/>
              <a:chOff x="838200" y="1905000"/>
              <a:chExt cx="457200" cy="3505200"/>
            </a:xfrm>
          </p:grpSpPr>
          <p:sp>
            <p:nvSpPr>
              <p:cNvPr id="107" name="Cube 106"/>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8" name="Cube 107"/>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9" name="Cube 108"/>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0" name="Cube 109"/>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1" name="Cube 110"/>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2" name="Cube 111"/>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3" name="Cube 112"/>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4" name="Cube 113"/>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5" name="Cube 114"/>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6" name="Cube 115"/>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7" name="Cube 116"/>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59" name="Group 27"/>
            <p:cNvGrpSpPr>
              <a:grpSpLocks/>
            </p:cNvGrpSpPr>
            <p:nvPr/>
          </p:nvGrpSpPr>
          <p:grpSpPr bwMode="auto">
            <a:xfrm>
              <a:off x="6324600" y="2895600"/>
              <a:ext cx="228600" cy="1447800"/>
              <a:chOff x="838200" y="1905000"/>
              <a:chExt cx="457200" cy="3505200"/>
            </a:xfrm>
          </p:grpSpPr>
          <p:sp>
            <p:nvSpPr>
              <p:cNvPr id="96" name="Cube 95"/>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7" name="Cube 96"/>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8" name="Cube 97"/>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9" name="Cube 98"/>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0" name="Cube 99"/>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1" name="Cube 100"/>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2" name="Cube 101"/>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3" name="Cube 102"/>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4" name="Cube 103"/>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5" name="Cube 104"/>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6" name="Cube 105"/>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60" name="Group 27"/>
            <p:cNvGrpSpPr>
              <a:grpSpLocks/>
            </p:cNvGrpSpPr>
            <p:nvPr/>
          </p:nvGrpSpPr>
          <p:grpSpPr bwMode="auto">
            <a:xfrm>
              <a:off x="6477000" y="2895600"/>
              <a:ext cx="228600" cy="1447800"/>
              <a:chOff x="838200" y="1905000"/>
              <a:chExt cx="457200" cy="3505200"/>
            </a:xfrm>
          </p:grpSpPr>
          <p:sp>
            <p:nvSpPr>
              <p:cNvPr id="85" name="Cube 84"/>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6" name="Cube 85"/>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7" name="Cube 86"/>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8" name="Cube 87"/>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9" name="Cube 88"/>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0" name="Cube 89"/>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1" name="Cube 90"/>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2" name="Cube 91"/>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3" name="Cube 92"/>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4" name="Cube 93"/>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5" name="Cube 94"/>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61" name="Group 27"/>
            <p:cNvGrpSpPr>
              <a:grpSpLocks/>
            </p:cNvGrpSpPr>
            <p:nvPr/>
          </p:nvGrpSpPr>
          <p:grpSpPr bwMode="auto">
            <a:xfrm>
              <a:off x="6629400" y="2895600"/>
              <a:ext cx="228600" cy="1447800"/>
              <a:chOff x="838200" y="1905000"/>
              <a:chExt cx="457200" cy="3505200"/>
            </a:xfrm>
          </p:grpSpPr>
          <p:sp>
            <p:nvSpPr>
              <p:cNvPr id="74" name="Cube 73"/>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5" name="Cube 74"/>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6" name="Cube 75"/>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7" name="Cube 76"/>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8" name="Cube 77"/>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9" name="Cube 78"/>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0" name="Cube 79"/>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1" name="Cube 80"/>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2" name="Cube 81"/>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3" name="Cube 82"/>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4" name="Cube 83"/>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62" name="Group 27"/>
            <p:cNvGrpSpPr>
              <a:grpSpLocks/>
            </p:cNvGrpSpPr>
            <p:nvPr/>
          </p:nvGrpSpPr>
          <p:grpSpPr bwMode="auto">
            <a:xfrm>
              <a:off x="6781800" y="2895600"/>
              <a:ext cx="228600" cy="1447800"/>
              <a:chOff x="838200" y="1905000"/>
              <a:chExt cx="457200" cy="3505200"/>
            </a:xfrm>
          </p:grpSpPr>
          <p:sp>
            <p:nvSpPr>
              <p:cNvPr id="63" name="Cube 62"/>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4" name="Cube 63"/>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5" name="Cube 64"/>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6" name="Cube 65"/>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7" name="Cube 66"/>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8" name="Cube 67"/>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9" name="Cube 68"/>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0" name="Cube 69"/>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1" name="Cube 70"/>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2" name="Cube 71"/>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3" name="Cube 72"/>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grpSp>
        <p:nvGrpSpPr>
          <p:cNvPr id="173" name="Group 99"/>
          <p:cNvGrpSpPr/>
          <p:nvPr/>
        </p:nvGrpSpPr>
        <p:grpSpPr>
          <a:xfrm>
            <a:off x="4800600" y="1676400"/>
            <a:ext cx="228600" cy="1371600"/>
            <a:chOff x="838200" y="1905000"/>
            <a:chExt cx="457200" cy="3505200"/>
          </a:xfrm>
        </p:grpSpPr>
        <p:sp>
          <p:nvSpPr>
            <p:cNvPr id="174" name="Cube 173"/>
            <p:cNvSpPr/>
            <p:nvPr/>
          </p:nvSpPr>
          <p:spPr>
            <a:xfrm>
              <a:off x="838200" y="4953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5" name="Cube 174"/>
            <p:cNvSpPr/>
            <p:nvPr/>
          </p:nvSpPr>
          <p:spPr>
            <a:xfrm>
              <a:off x="838200" y="46482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6" name="Cube 175"/>
            <p:cNvSpPr/>
            <p:nvPr/>
          </p:nvSpPr>
          <p:spPr>
            <a:xfrm>
              <a:off x="838200" y="43434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7" name="Cube 176"/>
            <p:cNvSpPr/>
            <p:nvPr/>
          </p:nvSpPr>
          <p:spPr>
            <a:xfrm>
              <a:off x="838200" y="40386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8" name="Cube 177"/>
            <p:cNvSpPr/>
            <p:nvPr/>
          </p:nvSpPr>
          <p:spPr>
            <a:xfrm>
              <a:off x="838200" y="37338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9" name="Cube 178"/>
            <p:cNvSpPr/>
            <p:nvPr/>
          </p:nvSpPr>
          <p:spPr>
            <a:xfrm>
              <a:off x="838200" y="3429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0" name="Cube 179"/>
            <p:cNvSpPr/>
            <p:nvPr/>
          </p:nvSpPr>
          <p:spPr>
            <a:xfrm>
              <a:off x="838200" y="31242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1" name="Cube 180"/>
            <p:cNvSpPr/>
            <p:nvPr/>
          </p:nvSpPr>
          <p:spPr>
            <a:xfrm>
              <a:off x="838200" y="28194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2" name="Cube 181"/>
            <p:cNvSpPr/>
            <p:nvPr/>
          </p:nvSpPr>
          <p:spPr>
            <a:xfrm>
              <a:off x="838200" y="25146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3" name="Cube 182"/>
            <p:cNvSpPr/>
            <p:nvPr/>
          </p:nvSpPr>
          <p:spPr>
            <a:xfrm>
              <a:off x="838200" y="22098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4" name="Cube 183"/>
            <p:cNvSpPr/>
            <p:nvPr/>
          </p:nvSpPr>
          <p:spPr>
            <a:xfrm>
              <a:off x="838200" y="1905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85" name="Cube 184"/>
          <p:cNvSpPr/>
          <p:nvPr/>
        </p:nvSpPr>
        <p:spPr>
          <a:xfrm>
            <a:off x="5334000" y="2057400"/>
            <a:ext cx="228600" cy="2286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6" name="Title 185"/>
          <p:cNvSpPr>
            <a:spLocks noGrp="1"/>
          </p:cNvSpPr>
          <p:nvPr>
            <p:ph type="title"/>
          </p:nvPr>
        </p:nvSpPr>
        <p:spPr/>
        <p:txBody>
          <a:bodyPr/>
          <a:lstStyle/>
          <a:p>
            <a:r>
              <a:rPr lang="en-US" dirty="0" smtClean="0"/>
              <a:t>Adding with place value </a:t>
            </a:r>
            <a:endParaRPr lang="en-US" dirty="0"/>
          </a:p>
        </p:txBody>
      </p:sp>
      <p:sp>
        <p:nvSpPr>
          <p:cNvPr id="187" name="Rectangle 186"/>
          <p:cNvSpPr/>
          <p:nvPr/>
        </p:nvSpPr>
        <p:spPr>
          <a:xfrm>
            <a:off x="5638800" y="2819400"/>
            <a:ext cx="3200400"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1,923</a:t>
            </a:r>
          </a:p>
          <a:p>
            <a:pPr algn="ctr"/>
            <a:r>
              <a:rPr lang="en-US" sz="5400" b="1" u="sng"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+411</a:t>
            </a:r>
            <a:endParaRPr lang="en-US" sz="5400" b="1" u="sng"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grpSp>
        <p:nvGrpSpPr>
          <p:cNvPr id="188" name="Group 229"/>
          <p:cNvGrpSpPr>
            <a:grpSpLocks/>
          </p:cNvGrpSpPr>
          <p:nvPr/>
        </p:nvGrpSpPr>
        <p:grpSpPr bwMode="auto">
          <a:xfrm>
            <a:off x="2438400" y="1752600"/>
            <a:ext cx="1295400" cy="1219200"/>
            <a:chOff x="5410200" y="2895600"/>
            <a:chExt cx="1600200" cy="1447800"/>
          </a:xfrm>
        </p:grpSpPr>
        <p:grpSp>
          <p:nvGrpSpPr>
            <p:cNvPr id="189" name="Group 27"/>
            <p:cNvGrpSpPr>
              <a:grpSpLocks/>
            </p:cNvGrpSpPr>
            <p:nvPr/>
          </p:nvGrpSpPr>
          <p:grpSpPr bwMode="auto">
            <a:xfrm>
              <a:off x="5410200" y="2895600"/>
              <a:ext cx="228600" cy="1447800"/>
              <a:chOff x="838200" y="1905000"/>
              <a:chExt cx="457200" cy="3505200"/>
            </a:xfrm>
          </p:grpSpPr>
          <p:sp>
            <p:nvSpPr>
              <p:cNvPr id="298" name="Cube 297"/>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99" name="Cube 298"/>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00" name="Cube 299"/>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01" name="Cube 300"/>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02" name="Cube 301"/>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03" name="Cube 302"/>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04" name="Cube 303"/>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05" name="Cube 304"/>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06" name="Cube 305"/>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07" name="Cube 306"/>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08" name="Cube 307"/>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90" name="Group 27"/>
            <p:cNvGrpSpPr>
              <a:grpSpLocks/>
            </p:cNvGrpSpPr>
            <p:nvPr/>
          </p:nvGrpSpPr>
          <p:grpSpPr bwMode="auto">
            <a:xfrm>
              <a:off x="5562600" y="2895600"/>
              <a:ext cx="228600" cy="1447800"/>
              <a:chOff x="838200" y="1905000"/>
              <a:chExt cx="457200" cy="3505200"/>
            </a:xfrm>
          </p:grpSpPr>
          <p:sp>
            <p:nvSpPr>
              <p:cNvPr id="287" name="Cube 286"/>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88" name="Cube 287"/>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89" name="Cube 288"/>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90" name="Cube 289"/>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91" name="Cube 290"/>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92" name="Cube 291"/>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93" name="Cube 292"/>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94" name="Cube 293"/>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95" name="Cube 294"/>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96" name="Cube 295"/>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97" name="Cube 296"/>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91" name="Group 27"/>
            <p:cNvGrpSpPr>
              <a:grpSpLocks/>
            </p:cNvGrpSpPr>
            <p:nvPr/>
          </p:nvGrpSpPr>
          <p:grpSpPr bwMode="auto">
            <a:xfrm>
              <a:off x="5715000" y="2895600"/>
              <a:ext cx="228600" cy="1447800"/>
              <a:chOff x="838200" y="1905000"/>
              <a:chExt cx="457200" cy="3505200"/>
            </a:xfrm>
          </p:grpSpPr>
          <p:sp>
            <p:nvSpPr>
              <p:cNvPr id="276" name="Cube 275"/>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7" name="Cube 276"/>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8" name="Cube 277"/>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9" name="Cube 278"/>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80" name="Cube 279"/>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81" name="Cube 280"/>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82" name="Cube 281"/>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83" name="Cube 282"/>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84" name="Cube 283"/>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85" name="Cube 284"/>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86" name="Cube 285"/>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92" name="Group 27"/>
            <p:cNvGrpSpPr>
              <a:grpSpLocks/>
            </p:cNvGrpSpPr>
            <p:nvPr/>
          </p:nvGrpSpPr>
          <p:grpSpPr bwMode="auto">
            <a:xfrm>
              <a:off x="5867400" y="2895600"/>
              <a:ext cx="228600" cy="1447800"/>
              <a:chOff x="838200" y="1905000"/>
              <a:chExt cx="457200" cy="3505200"/>
            </a:xfrm>
          </p:grpSpPr>
          <p:sp>
            <p:nvSpPr>
              <p:cNvPr id="265" name="Cube 264"/>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66" name="Cube 265"/>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67" name="Cube 266"/>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68" name="Cube 267"/>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69" name="Cube 268"/>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0" name="Cube 269"/>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1" name="Cube 270"/>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2" name="Cube 271"/>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3" name="Cube 272"/>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4" name="Cube 273"/>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5" name="Cube 274"/>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93" name="Group 27"/>
            <p:cNvGrpSpPr>
              <a:grpSpLocks/>
            </p:cNvGrpSpPr>
            <p:nvPr/>
          </p:nvGrpSpPr>
          <p:grpSpPr bwMode="auto">
            <a:xfrm>
              <a:off x="6019800" y="2895600"/>
              <a:ext cx="228600" cy="1447800"/>
              <a:chOff x="838200" y="1905000"/>
              <a:chExt cx="457200" cy="3505200"/>
            </a:xfrm>
          </p:grpSpPr>
          <p:sp>
            <p:nvSpPr>
              <p:cNvPr id="254" name="Cube 253"/>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5" name="Cube 254"/>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6" name="Cube 255"/>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7" name="Cube 256"/>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8" name="Cube 257"/>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9" name="Cube 258"/>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60" name="Cube 259"/>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61" name="Cube 260"/>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62" name="Cube 261"/>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63" name="Cube 262"/>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64" name="Cube 263"/>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94" name="Group 27"/>
            <p:cNvGrpSpPr>
              <a:grpSpLocks/>
            </p:cNvGrpSpPr>
            <p:nvPr/>
          </p:nvGrpSpPr>
          <p:grpSpPr bwMode="auto">
            <a:xfrm>
              <a:off x="6172200" y="2895600"/>
              <a:ext cx="228600" cy="1447800"/>
              <a:chOff x="838200" y="1905000"/>
              <a:chExt cx="457200" cy="3505200"/>
            </a:xfrm>
          </p:grpSpPr>
          <p:sp>
            <p:nvSpPr>
              <p:cNvPr id="243" name="Cube 242"/>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4" name="Cube 243"/>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5" name="Cube 244"/>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6" name="Cube 245"/>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7" name="Cube 246"/>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8" name="Cube 247"/>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9" name="Cube 248"/>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0" name="Cube 249"/>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1" name="Cube 250"/>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2" name="Cube 251"/>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3" name="Cube 252"/>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95" name="Group 27"/>
            <p:cNvGrpSpPr>
              <a:grpSpLocks/>
            </p:cNvGrpSpPr>
            <p:nvPr/>
          </p:nvGrpSpPr>
          <p:grpSpPr bwMode="auto">
            <a:xfrm>
              <a:off x="6324600" y="2895600"/>
              <a:ext cx="228600" cy="1447800"/>
              <a:chOff x="838200" y="1905000"/>
              <a:chExt cx="457200" cy="3505200"/>
            </a:xfrm>
          </p:grpSpPr>
          <p:sp>
            <p:nvSpPr>
              <p:cNvPr id="232" name="Cube 231"/>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3" name="Cube 232"/>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4" name="Cube 233"/>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5" name="Cube 234"/>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6" name="Cube 235"/>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7" name="Cube 236"/>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8" name="Cube 237"/>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9" name="Cube 238"/>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0" name="Cube 239"/>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1" name="Cube 240"/>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2" name="Cube 241"/>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96" name="Group 27"/>
            <p:cNvGrpSpPr>
              <a:grpSpLocks/>
            </p:cNvGrpSpPr>
            <p:nvPr/>
          </p:nvGrpSpPr>
          <p:grpSpPr bwMode="auto">
            <a:xfrm>
              <a:off x="6477000" y="2895600"/>
              <a:ext cx="228600" cy="1447800"/>
              <a:chOff x="838200" y="1905000"/>
              <a:chExt cx="457200" cy="3505200"/>
            </a:xfrm>
          </p:grpSpPr>
          <p:sp>
            <p:nvSpPr>
              <p:cNvPr id="221" name="Cube 220"/>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2" name="Cube 221"/>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3" name="Cube 222"/>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4" name="Cube 223"/>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5" name="Cube 224"/>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6" name="Cube 225"/>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7" name="Cube 226"/>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8" name="Cube 227"/>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9" name="Cube 228"/>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0" name="Cube 229"/>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1" name="Cube 230"/>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97" name="Group 27"/>
            <p:cNvGrpSpPr>
              <a:grpSpLocks/>
            </p:cNvGrpSpPr>
            <p:nvPr/>
          </p:nvGrpSpPr>
          <p:grpSpPr bwMode="auto">
            <a:xfrm>
              <a:off x="6629400" y="2895600"/>
              <a:ext cx="228600" cy="1447800"/>
              <a:chOff x="838200" y="1905000"/>
              <a:chExt cx="457200" cy="3505200"/>
            </a:xfrm>
          </p:grpSpPr>
          <p:sp>
            <p:nvSpPr>
              <p:cNvPr id="210" name="Cube 209"/>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1" name="Cube 210"/>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2" name="Cube 211"/>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3" name="Cube 212"/>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4" name="Cube 213"/>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5" name="Cube 214"/>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6" name="Cube 215"/>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7" name="Cube 216"/>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8" name="Cube 217"/>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9" name="Cube 218"/>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0" name="Cube 219"/>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98" name="Group 27"/>
            <p:cNvGrpSpPr>
              <a:grpSpLocks/>
            </p:cNvGrpSpPr>
            <p:nvPr/>
          </p:nvGrpSpPr>
          <p:grpSpPr bwMode="auto">
            <a:xfrm>
              <a:off x="6781800" y="2895600"/>
              <a:ext cx="228600" cy="1447800"/>
              <a:chOff x="838200" y="1905000"/>
              <a:chExt cx="457200" cy="3505200"/>
            </a:xfrm>
          </p:grpSpPr>
          <p:sp>
            <p:nvSpPr>
              <p:cNvPr id="199" name="Cube 198"/>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0" name="Cube 199"/>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1" name="Cube 200"/>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2" name="Cube 201"/>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3" name="Cube 202"/>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4" name="Cube 203"/>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5" name="Cube 204"/>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6" name="Cube 205"/>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7" name="Cube 206"/>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8" name="Cube 207"/>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9" name="Cube 208"/>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grpSp>
        <p:nvGrpSpPr>
          <p:cNvPr id="309" name="Group 229"/>
          <p:cNvGrpSpPr>
            <a:grpSpLocks/>
          </p:cNvGrpSpPr>
          <p:nvPr/>
        </p:nvGrpSpPr>
        <p:grpSpPr bwMode="auto">
          <a:xfrm>
            <a:off x="2590800" y="1905000"/>
            <a:ext cx="1295400" cy="1219200"/>
            <a:chOff x="5410200" y="2895600"/>
            <a:chExt cx="1600200" cy="1447800"/>
          </a:xfrm>
        </p:grpSpPr>
        <p:grpSp>
          <p:nvGrpSpPr>
            <p:cNvPr id="310" name="Group 27"/>
            <p:cNvGrpSpPr>
              <a:grpSpLocks/>
            </p:cNvGrpSpPr>
            <p:nvPr/>
          </p:nvGrpSpPr>
          <p:grpSpPr bwMode="auto">
            <a:xfrm>
              <a:off x="5410200" y="2895600"/>
              <a:ext cx="228600" cy="1447800"/>
              <a:chOff x="838200" y="1905000"/>
              <a:chExt cx="457200" cy="3505200"/>
            </a:xfrm>
          </p:grpSpPr>
          <p:sp>
            <p:nvSpPr>
              <p:cNvPr id="419" name="Cube 418"/>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20" name="Cube 419"/>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21" name="Cube 420"/>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22" name="Cube 421"/>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23" name="Cube 422"/>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24" name="Cube 423"/>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25" name="Cube 424"/>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26" name="Cube 425"/>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27" name="Cube 426"/>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28" name="Cube 427"/>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29" name="Cube 428"/>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311" name="Group 27"/>
            <p:cNvGrpSpPr>
              <a:grpSpLocks/>
            </p:cNvGrpSpPr>
            <p:nvPr/>
          </p:nvGrpSpPr>
          <p:grpSpPr bwMode="auto">
            <a:xfrm>
              <a:off x="5562600" y="2895600"/>
              <a:ext cx="228600" cy="1447800"/>
              <a:chOff x="838200" y="1905000"/>
              <a:chExt cx="457200" cy="3505200"/>
            </a:xfrm>
          </p:grpSpPr>
          <p:sp>
            <p:nvSpPr>
              <p:cNvPr id="408" name="Cube 407"/>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09" name="Cube 408"/>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10" name="Cube 409"/>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11" name="Cube 410"/>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12" name="Cube 411"/>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13" name="Cube 412"/>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14" name="Cube 413"/>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15" name="Cube 414"/>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16" name="Cube 415"/>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17" name="Cube 416"/>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18" name="Cube 417"/>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312" name="Group 27"/>
            <p:cNvGrpSpPr>
              <a:grpSpLocks/>
            </p:cNvGrpSpPr>
            <p:nvPr/>
          </p:nvGrpSpPr>
          <p:grpSpPr bwMode="auto">
            <a:xfrm>
              <a:off x="5715000" y="2895600"/>
              <a:ext cx="228600" cy="1447800"/>
              <a:chOff x="838200" y="1905000"/>
              <a:chExt cx="457200" cy="3505200"/>
            </a:xfrm>
          </p:grpSpPr>
          <p:sp>
            <p:nvSpPr>
              <p:cNvPr id="397" name="Cube 396"/>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98" name="Cube 397"/>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99" name="Cube 398"/>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00" name="Cube 399"/>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01" name="Cube 400"/>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02" name="Cube 401"/>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03" name="Cube 402"/>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04" name="Cube 403"/>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05" name="Cube 404"/>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06" name="Cube 405"/>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07" name="Cube 406"/>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313" name="Group 27"/>
            <p:cNvGrpSpPr>
              <a:grpSpLocks/>
            </p:cNvGrpSpPr>
            <p:nvPr/>
          </p:nvGrpSpPr>
          <p:grpSpPr bwMode="auto">
            <a:xfrm>
              <a:off x="5867400" y="2895600"/>
              <a:ext cx="228600" cy="1447800"/>
              <a:chOff x="838200" y="1905000"/>
              <a:chExt cx="457200" cy="3505200"/>
            </a:xfrm>
          </p:grpSpPr>
          <p:sp>
            <p:nvSpPr>
              <p:cNvPr id="386" name="Cube 385"/>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87" name="Cube 386"/>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88" name="Cube 387"/>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89" name="Cube 388"/>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90" name="Cube 389"/>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91" name="Cube 390"/>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92" name="Cube 391"/>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93" name="Cube 392"/>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94" name="Cube 393"/>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95" name="Cube 394"/>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96" name="Cube 395"/>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314" name="Group 27"/>
            <p:cNvGrpSpPr>
              <a:grpSpLocks/>
            </p:cNvGrpSpPr>
            <p:nvPr/>
          </p:nvGrpSpPr>
          <p:grpSpPr bwMode="auto">
            <a:xfrm>
              <a:off x="6019800" y="2895600"/>
              <a:ext cx="228600" cy="1447800"/>
              <a:chOff x="838200" y="1905000"/>
              <a:chExt cx="457200" cy="3505200"/>
            </a:xfrm>
          </p:grpSpPr>
          <p:sp>
            <p:nvSpPr>
              <p:cNvPr id="375" name="Cube 374"/>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76" name="Cube 375"/>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77" name="Cube 376"/>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78" name="Cube 377"/>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79" name="Cube 378"/>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80" name="Cube 379"/>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81" name="Cube 380"/>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82" name="Cube 381"/>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83" name="Cube 382"/>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84" name="Cube 383"/>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85" name="Cube 384"/>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315" name="Group 27"/>
            <p:cNvGrpSpPr>
              <a:grpSpLocks/>
            </p:cNvGrpSpPr>
            <p:nvPr/>
          </p:nvGrpSpPr>
          <p:grpSpPr bwMode="auto">
            <a:xfrm>
              <a:off x="6172200" y="2895600"/>
              <a:ext cx="228600" cy="1447800"/>
              <a:chOff x="838200" y="1905000"/>
              <a:chExt cx="457200" cy="3505200"/>
            </a:xfrm>
          </p:grpSpPr>
          <p:sp>
            <p:nvSpPr>
              <p:cNvPr id="364" name="Cube 363"/>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65" name="Cube 364"/>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66" name="Cube 365"/>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67" name="Cube 366"/>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68" name="Cube 367"/>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69" name="Cube 368"/>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70" name="Cube 369"/>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71" name="Cube 370"/>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72" name="Cube 371"/>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73" name="Cube 372"/>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74" name="Cube 373"/>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316" name="Group 27"/>
            <p:cNvGrpSpPr>
              <a:grpSpLocks/>
            </p:cNvGrpSpPr>
            <p:nvPr/>
          </p:nvGrpSpPr>
          <p:grpSpPr bwMode="auto">
            <a:xfrm>
              <a:off x="6324600" y="2895600"/>
              <a:ext cx="228600" cy="1447800"/>
              <a:chOff x="838200" y="1905000"/>
              <a:chExt cx="457200" cy="3505200"/>
            </a:xfrm>
          </p:grpSpPr>
          <p:sp>
            <p:nvSpPr>
              <p:cNvPr id="353" name="Cube 352"/>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4" name="Cube 353"/>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5" name="Cube 354"/>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6" name="Cube 355"/>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7" name="Cube 356"/>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8" name="Cube 357"/>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9" name="Cube 358"/>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60" name="Cube 359"/>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61" name="Cube 360"/>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62" name="Cube 361"/>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63" name="Cube 362"/>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317" name="Group 27"/>
            <p:cNvGrpSpPr>
              <a:grpSpLocks/>
            </p:cNvGrpSpPr>
            <p:nvPr/>
          </p:nvGrpSpPr>
          <p:grpSpPr bwMode="auto">
            <a:xfrm>
              <a:off x="6477000" y="2895600"/>
              <a:ext cx="228600" cy="1447800"/>
              <a:chOff x="838200" y="1905000"/>
              <a:chExt cx="457200" cy="3505200"/>
            </a:xfrm>
          </p:grpSpPr>
          <p:sp>
            <p:nvSpPr>
              <p:cNvPr id="342" name="Cube 341"/>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3" name="Cube 342"/>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4" name="Cube 343"/>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5" name="Cube 344"/>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6" name="Cube 345"/>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7" name="Cube 346"/>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8" name="Cube 347"/>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9" name="Cube 348"/>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0" name="Cube 349"/>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1" name="Cube 350"/>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2" name="Cube 351"/>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318" name="Group 27"/>
            <p:cNvGrpSpPr>
              <a:grpSpLocks/>
            </p:cNvGrpSpPr>
            <p:nvPr/>
          </p:nvGrpSpPr>
          <p:grpSpPr bwMode="auto">
            <a:xfrm>
              <a:off x="6629400" y="2895600"/>
              <a:ext cx="228600" cy="1447800"/>
              <a:chOff x="838200" y="1905000"/>
              <a:chExt cx="457200" cy="3505200"/>
            </a:xfrm>
          </p:grpSpPr>
          <p:sp>
            <p:nvSpPr>
              <p:cNvPr id="331" name="Cube 330"/>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2" name="Cube 331"/>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3" name="Cube 332"/>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4" name="Cube 333"/>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5" name="Cube 334"/>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6" name="Cube 335"/>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7" name="Cube 336"/>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8" name="Cube 337"/>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9" name="Cube 338"/>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0" name="Cube 339"/>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1" name="Cube 340"/>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319" name="Group 27"/>
            <p:cNvGrpSpPr>
              <a:grpSpLocks/>
            </p:cNvGrpSpPr>
            <p:nvPr/>
          </p:nvGrpSpPr>
          <p:grpSpPr bwMode="auto">
            <a:xfrm>
              <a:off x="6781800" y="2895600"/>
              <a:ext cx="228600" cy="1447800"/>
              <a:chOff x="838200" y="1905000"/>
              <a:chExt cx="457200" cy="3505200"/>
            </a:xfrm>
          </p:grpSpPr>
          <p:sp>
            <p:nvSpPr>
              <p:cNvPr id="320" name="Cube 319"/>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1" name="Cube 320"/>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2" name="Cube 321"/>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3" name="Cube 322"/>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4" name="Cube 323"/>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5" name="Cube 324"/>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6" name="Cube 325"/>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7" name="Cube 326"/>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8" name="Cube 327"/>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9" name="Cube 328"/>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0" name="Cube 329"/>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grpSp>
        <p:nvGrpSpPr>
          <p:cNvPr id="430" name="Group 229"/>
          <p:cNvGrpSpPr>
            <a:grpSpLocks/>
          </p:cNvGrpSpPr>
          <p:nvPr/>
        </p:nvGrpSpPr>
        <p:grpSpPr bwMode="auto">
          <a:xfrm>
            <a:off x="2743200" y="2057400"/>
            <a:ext cx="1295400" cy="1219200"/>
            <a:chOff x="5410200" y="2895600"/>
            <a:chExt cx="1600200" cy="1447800"/>
          </a:xfrm>
        </p:grpSpPr>
        <p:grpSp>
          <p:nvGrpSpPr>
            <p:cNvPr id="431" name="Group 27"/>
            <p:cNvGrpSpPr>
              <a:grpSpLocks/>
            </p:cNvGrpSpPr>
            <p:nvPr/>
          </p:nvGrpSpPr>
          <p:grpSpPr bwMode="auto">
            <a:xfrm>
              <a:off x="5410200" y="2895600"/>
              <a:ext cx="228600" cy="1447800"/>
              <a:chOff x="838200" y="1905000"/>
              <a:chExt cx="457200" cy="3505200"/>
            </a:xfrm>
          </p:grpSpPr>
          <p:sp>
            <p:nvSpPr>
              <p:cNvPr id="540" name="Cube 539"/>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41" name="Cube 540"/>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42" name="Cube 541"/>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43" name="Cube 542"/>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44" name="Cube 543"/>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45" name="Cube 544"/>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46" name="Cube 545"/>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47" name="Cube 546"/>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48" name="Cube 547"/>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49" name="Cube 548"/>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50" name="Cube 549"/>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432" name="Group 27"/>
            <p:cNvGrpSpPr>
              <a:grpSpLocks/>
            </p:cNvGrpSpPr>
            <p:nvPr/>
          </p:nvGrpSpPr>
          <p:grpSpPr bwMode="auto">
            <a:xfrm>
              <a:off x="5562600" y="2895600"/>
              <a:ext cx="228600" cy="1447800"/>
              <a:chOff x="838200" y="1905000"/>
              <a:chExt cx="457200" cy="3505200"/>
            </a:xfrm>
          </p:grpSpPr>
          <p:sp>
            <p:nvSpPr>
              <p:cNvPr id="529" name="Cube 528"/>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30" name="Cube 529"/>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31" name="Cube 530"/>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32" name="Cube 531"/>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33" name="Cube 532"/>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34" name="Cube 533"/>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35" name="Cube 534"/>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36" name="Cube 535"/>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37" name="Cube 536"/>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38" name="Cube 537"/>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39" name="Cube 538"/>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433" name="Group 27"/>
            <p:cNvGrpSpPr>
              <a:grpSpLocks/>
            </p:cNvGrpSpPr>
            <p:nvPr/>
          </p:nvGrpSpPr>
          <p:grpSpPr bwMode="auto">
            <a:xfrm>
              <a:off x="5715000" y="2895600"/>
              <a:ext cx="228600" cy="1447800"/>
              <a:chOff x="838200" y="1905000"/>
              <a:chExt cx="457200" cy="3505200"/>
            </a:xfrm>
          </p:grpSpPr>
          <p:sp>
            <p:nvSpPr>
              <p:cNvPr id="518" name="Cube 517"/>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19" name="Cube 518"/>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20" name="Cube 519"/>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21" name="Cube 520"/>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22" name="Cube 521"/>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23" name="Cube 522"/>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24" name="Cube 523"/>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25" name="Cube 524"/>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26" name="Cube 525"/>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27" name="Cube 526"/>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28" name="Cube 527"/>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434" name="Group 27"/>
            <p:cNvGrpSpPr>
              <a:grpSpLocks/>
            </p:cNvGrpSpPr>
            <p:nvPr/>
          </p:nvGrpSpPr>
          <p:grpSpPr bwMode="auto">
            <a:xfrm>
              <a:off x="5867400" y="2895600"/>
              <a:ext cx="228600" cy="1447800"/>
              <a:chOff x="838200" y="1905000"/>
              <a:chExt cx="457200" cy="3505200"/>
            </a:xfrm>
          </p:grpSpPr>
          <p:sp>
            <p:nvSpPr>
              <p:cNvPr id="507" name="Cube 506"/>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08" name="Cube 507"/>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09" name="Cube 508"/>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10" name="Cube 509"/>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11" name="Cube 510"/>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12" name="Cube 511"/>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13" name="Cube 512"/>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14" name="Cube 513"/>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15" name="Cube 514"/>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16" name="Cube 515"/>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17" name="Cube 516"/>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435" name="Group 27"/>
            <p:cNvGrpSpPr>
              <a:grpSpLocks/>
            </p:cNvGrpSpPr>
            <p:nvPr/>
          </p:nvGrpSpPr>
          <p:grpSpPr bwMode="auto">
            <a:xfrm>
              <a:off x="6019800" y="2895600"/>
              <a:ext cx="228600" cy="1447800"/>
              <a:chOff x="838200" y="1905000"/>
              <a:chExt cx="457200" cy="3505200"/>
            </a:xfrm>
          </p:grpSpPr>
          <p:sp>
            <p:nvSpPr>
              <p:cNvPr id="496" name="Cube 495"/>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97" name="Cube 496"/>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98" name="Cube 497"/>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99" name="Cube 498"/>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00" name="Cube 499"/>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01" name="Cube 500"/>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02" name="Cube 501"/>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03" name="Cube 502"/>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04" name="Cube 503"/>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05" name="Cube 504"/>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06" name="Cube 505"/>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436" name="Group 27"/>
            <p:cNvGrpSpPr>
              <a:grpSpLocks/>
            </p:cNvGrpSpPr>
            <p:nvPr/>
          </p:nvGrpSpPr>
          <p:grpSpPr bwMode="auto">
            <a:xfrm>
              <a:off x="6172200" y="2895600"/>
              <a:ext cx="228600" cy="1447800"/>
              <a:chOff x="838200" y="1905000"/>
              <a:chExt cx="457200" cy="3505200"/>
            </a:xfrm>
          </p:grpSpPr>
          <p:sp>
            <p:nvSpPr>
              <p:cNvPr id="485" name="Cube 484"/>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86" name="Cube 485"/>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87" name="Cube 486"/>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88" name="Cube 487"/>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89" name="Cube 488"/>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90" name="Cube 489"/>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91" name="Cube 490"/>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92" name="Cube 491"/>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93" name="Cube 492"/>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94" name="Cube 493"/>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95" name="Cube 494"/>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437" name="Group 27"/>
            <p:cNvGrpSpPr>
              <a:grpSpLocks/>
            </p:cNvGrpSpPr>
            <p:nvPr/>
          </p:nvGrpSpPr>
          <p:grpSpPr bwMode="auto">
            <a:xfrm>
              <a:off x="6324600" y="2895600"/>
              <a:ext cx="228600" cy="1447800"/>
              <a:chOff x="838200" y="1905000"/>
              <a:chExt cx="457200" cy="3505200"/>
            </a:xfrm>
          </p:grpSpPr>
          <p:sp>
            <p:nvSpPr>
              <p:cNvPr id="474" name="Cube 473"/>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75" name="Cube 474"/>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76" name="Cube 475"/>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77" name="Cube 476"/>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78" name="Cube 477"/>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79" name="Cube 478"/>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80" name="Cube 479"/>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81" name="Cube 480"/>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82" name="Cube 481"/>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83" name="Cube 482"/>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84" name="Cube 483"/>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438" name="Group 27"/>
            <p:cNvGrpSpPr>
              <a:grpSpLocks/>
            </p:cNvGrpSpPr>
            <p:nvPr/>
          </p:nvGrpSpPr>
          <p:grpSpPr bwMode="auto">
            <a:xfrm>
              <a:off x="6477000" y="2895600"/>
              <a:ext cx="228600" cy="1447800"/>
              <a:chOff x="838200" y="1905000"/>
              <a:chExt cx="457200" cy="3505200"/>
            </a:xfrm>
          </p:grpSpPr>
          <p:sp>
            <p:nvSpPr>
              <p:cNvPr id="463" name="Cube 462"/>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64" name="Cube 463"/>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65" name="Cube 464"/>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66" name="Cube 465"/>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67" name="Cube 466"/>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68" name="Cube 467"/>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69" name="Cube 468"/>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70" name="Cube 469"/>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71" name="Cube 470"/>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72" name="Cube 471"/>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73" name="Cube 472"/>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439" name="Group 27"/>
            <p:cNvGrpSpPr>
              <a:grpSpLocks/>
            </p:cNvGrpSpPr>
            <p:nvPr/>
          </p:nvGrpSpPr>
          <p:grpSpPr bwMode="auto">
            <a:xfrm>
              <a:off x="6629400" y="2895600"/>
              <a:ext cx="228600" cy="1447800"/>
              <a:chOff x="838200" y="1905000"/>
              <a:chExt cx="457200" cy="3505200"/>
            </a:xfrm>
          </p:grpSpPr>
          <p:sp>
            <p:nvSpPr>
              <p:cNvPr id="452" name="Cube 451"/>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53" name="Cube 452"/>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54" name="Cube 453"/>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55" name="Cube 454"/>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56" name="Cube 455"/>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57" name="Cube 456"/>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58" name="Cube 457"/>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59" name="Cube 458"/>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60" name="Cube 459"/>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61" name="Cube 460"/>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62" name="Cube 461"/>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440" name="Group 27"/>
            <p:cNvGrpSpPr>
              <a:grpSpLocks/>
            </p:cNvGrpSpPr>
            <p:nvPr/>
          </p:nvGrpSpPr>
          <p:grpSpPr bwMode="auto">
            <a:xfrm>
              <a:off x="6781800" y="2895600"/>
              <a:ext cx="228600" cy="1447800"/>
              <a:chOff x="838200" y="1905000"/>
              <a:chExt cx="457200" cy="3505200"/>
            </a:xfrm>
          </p:grpSpPr>
          <p:sp>
            <p:nvSpPr>
              <p:cNvPr id="441" name="Cube 440"/>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42" name="Cube 441"/>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43" name="Cube 442"/>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44" name="Cube 443"/>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45" name="Cube 444"/>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46" name="Cube 445"/>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47" name="Cube 446"/>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48" name="Cube 447"/>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49" name="Cube 448"/>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50" name="Cube 449"/>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51" name="Cube 450"/>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grpSp>
        <p:nvGrpSpPr>
          <p:cNvPr id="551" name="Group 229"/>
          <p:cNvGrpSpPr>
            <a:grpSpLocks/>
          </p:cNvGrpSpPr>
          <p:nvPr/>
        </p:nvGrpSpPr>
        <p:grpSpPr bwMode="auto">
          <a:xfrm>
            <a:off x="2895600" y="2209800"/>
            <a:ext cx="1295400" cy="1219200"/>
            <a:chOff x="5410200" y="2895600"/>
            <a:chExt cx="1600200" cy="1447800"/>
          </a:xfrm>
        </p:grpSpPr>
        <p:grpSp>
          <p:nvGrpSpPr>
            <p:cNvPr id="552" name="Group 27"/>
            <p:cNvGrpSpPr>
              <a:grpSpLocks/>
            </p:cNvGrpSpPr>
            <p:nvPr/>
          </p:nvGrpSpPr>
          <p:grpSpPr bwMode="auto">
            <a:xfrm>
              <a:off x="5410200" y="2895600"/>
              <a:ext cx="228600" cy="1447800"/>
              <a:chOff x="838200" y="1905000"/>
              <a:chExt cx="457200" cy="3505200"/>
            </a:xfrm>
          </p:grpSpPr>
          <p:sp>
            <p:nvSpPr>
              <p:cNvPr id="664" name="Cube 663"/>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65" name="Cube 664"/>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66" name="Cube 665"/>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67" name="Cube 666"/>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68" name="Cube 667"/>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69" name="Cube 668"/>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70" name="Cube 669"/>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71" name="Cube 670"/>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72" name="Cube 671"/>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73" name="Cube 672"/>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74" name="Cube 673"/>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553" name="Group 27"/>
            <p:cNvGrpSpPr>
              <a:grpSpLocks/>
            </p:cNvGrpSpPr>
            <p:nvPr/>
          </p:nvGrpSpPr>
          <p:grpSpPr bwMode="auto">
            <a:xfrm>
              <a:off x="5562600" y="2895600"/>
              <a:ext cx="228600" cy="1447800"/>
              <a:chOff x="838200" y="1905000"/>
              <a:chExt cx="457200" cy="3505200"/>
            </a:xfrm>
          </p:grpSpPr>
          <p:sp>
            <p:nvSpPr>
              <p:cNvPr id="653" name="Cube 652"/>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54" name="Cube 653"/>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55" name="Cube 654"/>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56" name="Cube 655"/>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57" name="Cube 656"/>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58" name="Cube 657"/>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59" name="Cube 658"/>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60" name="Cube 659"/>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61" name="Cube 660"/>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62" name="Cube 661"/>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63" name="Cube 662"/>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554" name="Group 27"/>
            <p:cNvGrpSpPr>
              <a:grpSpLocks/>
            </p:cNvGrpSpPr>
            <p:nvPr/>
          </p:nvGrpSpPr>
          <p:grpSpPr bwMode="auto">
            <a:xfrm>
              <a:off x="5715000" y="2895600"/>
              <a:ext cx="228600" cy="1447800"/>
              <a:chOff x="838200" y="1905000"/>
              <a:chExt cx="457200" cy="3505200"/>
            </a:xfrm>
          </p:grpSpPr>
          <p:sp>
            <p:nvSpPr>
              <p:cNvPr id="642" name="Cube 641"/>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43" name="Cube 642"/>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44" name="Cube 643"/>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45" name="Cube 644"/>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46" name="Cube 645"/>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47" name="Cube 646"/>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48" name="Cube 647"/>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49" name="Cube 648"/>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50" name="Cube 649"/>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51" name="Cube 650"/>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52" name="Cube 651"/>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555" name="Group 27"/>
            <p:cNvGrpSpPr>
              <a:grpSpLocks/>
            </p:cNvGrpSpPr>
            <p:nvPr/>
          </p:nvGrpSpPr>
          <p:grpSpPr bwMode="auto">
            <a:xfrm>
              <a:off x="5867400" y="2895600"/>
              <a:ext cx="228600" cy="1447800"/>
              <a:chOff x="838200" y="1905000"/>
              <a:chExt cx="457200" cy="3505200"/>
            </a:xfrm>
          </p:grpSpPr>
          <p:sp>
            <p:nvSpPr>
              <p:cNvPr id="630" name="Cube 629"/>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31" name="Cube 630"/>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33" name="Cube 632"/>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34" name="Cube 633"/>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35" name="Cube 634"/>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36" name="Cube 635"/>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37" name="Cube 636"/>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38" name="Cube 637"/>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39" name="Cube 638"/>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40" name="Cube 639"/>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41" name="Cube 640"/>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556" name="Group 27"/>
            <p:cNvGrpSpPr>
              <a:grpSpLocks/>
            </p:cNvGrpSpPr>
            <p:nvPr/>
          </p:nvGrpSpPr>
          <p:grpSpPr bwMode="auto">
            <a:xfrm>
              <a:off x="6019800" y="2895600"/>
              <a:ext cx="228600" cy="1447800"/>
              <a:chOff x="838200" y="1905000"/>
              <a:chExt cx="457200" cy="3505200"/>
            </a:xfrm>
          </p:grpSpPr>
          <p:sp>
            <p:nvSpPr>
              <p:cNvPr id="618" name="Cube 617"/>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19" name="Cube 618"/>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20" name="Cube 619"/>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21" name="Cube 620"/>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23" name="Cube 622"/>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24" name="Cube 623"/>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25" name="Cube 624"/>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26" name="Cube 625"/>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27" name="Cube 626"/>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28" name="Cube 627"/>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29" name="Cube 628"/>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557" name="Group 27"/>
            <p:cNvGrpSpPr>
              <a:grpSpLocks/>
            </p:cNvGrpSpPr>
            <p:nvPr/>
          </p:nvGrpSpPr>
          <p:grpSpPr bwMode="auto">
            <a:xfrm>
              <a:off x="6172200" y="2895600"/>
              <a:ext cx="228600" cy="1447800"/>
              <a:chOff x="838200" y="1905000"/>
              <a:chExt cx="457200" cy="3505200"/>
            </a:xfrm>
          </p:grpSpPr>
          <p:sp>
            <p:nvSpPr>
              <p:cNvPr id="607" name="Cube 606"/>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08" name="Cube 607"/>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09" name="Cube 608"/>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10" name="Cube 609"/>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11" name="Cube 610"/>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12" name="Cube 611"/>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13" name="Cube 612"/>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14" name="Cube 613"/>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15" name="Cube 614"/>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16" name="Cube 615"/>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17" name="Cube 616"/>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558" name="Group 27"/>
            <p:cNvGrpSpPr>
              <a:grpSpLocks/>
            </p:cNvGrpSpPr>
            <p:nvPr/>
          </p:nvGrpSpPr>
          <p:grpSpPr bwMode="auto">
            <a:xfrm>
              <a:off x="6324600" y="2895600"/>
              <a:ext cx="228600" cy="1447800"/>
              <a:chOff x="838200" y="1905000"/>
              <a:chExt cx="457200" cy="3505200"/>
            </a:xfrm>
          </p:grpSpPr>
          <p:sp>
            <p:nvSpPr>
              <p:cNvPr id="595" name="Cube 594"/>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97" name="Cube 596"/>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98" name="Cube 597"/>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99" name="Cube 598"/>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00" name="Cube 599"/>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01" name="Cube 600"/>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02" name="Cube 601"/>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03" name="Cube 602"/>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04" name="Cube 603"/>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05" name="Cube 604"/>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06" name="Cube 605"/>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559" name="Group 27"/>
            <p:cNvGrpSpPr>
              <a:grpSpLocks/>
            </p:cNvGrpSpPr>
            <p:nvPr/>
          </p:nvGrpSpPr>
          <p:grpSpPr bwMode="auto">
            <a:xfrm>
              <a:off x="6477000" y="2895600"/>
              <a:ext cx="228600" cy="1447800"/>
              <a:chOff x="838200" y="1905000"/>
              <a:chExt cx="457200" cy="3505200"/>
            </a:xfrm>
          </p:grpSpPr>
          <p:sp>
            <p:nvSpPr>
              <p:cNvPr id="584" name="Cube 583"/>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85" name="Cube 584"/>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86" name="Cube 585"/>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87" name="Cube 586"/>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88" name="Cube 587"/>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89" name="Cube 588"/>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90" name="Cube 589"/>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91" name="Cube 590"/>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92" name="Cube 591"/>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93" name="Cube 592"/>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94" name="Cube 593"/>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560" name="Group 27"/>
            <p:cNvGrpSpPr>
              <a:grpSpLocks/>
            </p:cNvGrpSpPr>
            <p:nvPr/>
          </p:nvGrpSpPr>
          <p:grpSpPr bwMode="auto">
            <a:xfrm>
              <a:off x="6629400" y="2895600"/>
              <a:ext cx="228600" cy="1447800"/>
              <a:chOff x="838200" y="1905000"/>
              <a:chExt cx="457200" cy="3505200"/>
            </a:xfrm>
          </p:grpSpPr>
          <p:sp>
            <p:nvSpPr>
              <p:cNvPr id="573" name="Cube 572"/>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74" name="Cube 573"/>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75" name="Cube 574"/>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76" name="Cube 575"/>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77" name="Cube 576"/>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78" name="Cube 577"/>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79" name="Cube 578"/>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80" name="Cube 579"/>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81" name="Cube 580"/>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82" name="Cube 581"/>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83" name="Cube 582"/>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561" name="Group 27"/>
            <p:cNvGrpSpPr>
              <a:grpSpLocks/>
            </p:cNvGrpSpPr>
            <p:nvPr/>
          </p:nvGrpSpPr>
          <p:grpSpPr bwMode="auto">
            <a:xfrm>
              <a:off x="6781800" y="2895600"/>
              <a:ext cx="228600" cy="1447800"/>
              <a:chOff x="838200" y="1905000"/>
              <a:chExt cx="457200" cy="3505200"/>
            </a:xfrm>
          </p:grpSpPr>
          <p:sp>
            <p:nvSpPr>
              <p:cNvPr id="562" name="Cube 561"/>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63" name="Cube 562"/>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64" name="Cube 563"/>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65" name="Cube 564"/>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66" name="Cube 565"/>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67" name="Cube 566"/>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68" name="Cube 567"/>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69" name="Cube 568"/>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70" name="Cube 569"/>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71" name="Cube 570"/>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72" name="Cube 571"/>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grpSp>
        <p:nvGrpSpPr>
          <p:cNvPr id="675" name="Group 229"/>
          <p:cNvGrpSpPr>
            <a:grpSpLocks/>
          </p:cNvGrpSpPr>
          <p:nvPr/>
        </p:nvGrpSpPr>
        <p:grpSpPr bwMode="auto">
          <a:xfrm>
            <a:off x="3048000" y="2362200"/>
            <a:ext cx="1295400" cy="1219200"/>
            <a:chOff x="5410200" y="2895600"/>
            <a:chExt cx="1600200" cy="1447800"/>
          </a:xfrm>
        </p:grpSpPr>
        <p:grpSp>
          <p:nvGrpSpPr>
            <p:cNvPr id="684" name="Group 27"/>
            <p:cNvGrpSpPr>
              <a:grpSpLocks/>
            </p:cNvGrpSpPr>
            <p:nvPr/>
          </p:nvGrpSpPr>
          <p:grpSpPr bwMode="auto">
            <a:xfrm>
              <a:off x="5410200" y="2895600"/>
              <a:ext cx="228600" cy="1447800"/>
              <a:chOff x="838200" y="1905000"/>
              <a:chExt cx="457200" cy="3505200"/>
            </a:xfrm>
          </p:grpSpPr>
          <p:sp>
            <p:nvSpPr>
              <p:cNvPr id="831" name="Cube 830"/>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32" name="Cube 831"/>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33" name="Cube 832"/>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34" name="Cube 833"/>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35" name="Cube 834"/>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36" name="Cube 835"/>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37" name="Cube 836"/>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38" name="Cube 837"/>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39" name="Cube 838"/>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40" name="Cube 839"/>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41" name="Cube 840"/>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685" name="Group 27"/>
            <p:cNvGrpSpPr>
              <a:grpSpLocks/>
            </p:cNvGrpSpPr>
            <p:nvPr/>
          </p:nvGrpSpPr>
          <p:grpSpPr bwMode="auto">
            <a:xfrm>
              <a:off x="5562600" y="2895600"/>
              <a:ext cx="228600" cy="1447800"/>
              <a:chOff x="838200" y="1905000"/>
              <a:chExt cx="457200" cy="3505200"/>
            </a:xfrm>
          </p:grpSpPr>
          <p:sp>
            <p:nvSpPr>
              <p:cNvPr id="820" name="Cube 819"/>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21" name="Cube 820"/>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22" name="Cube 821"/>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23" name="Cube 822"/>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24" name="Cube 823"/>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25" name="Cube 824"/>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26" name="Cube 825"/>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27" name="Cube 826"/>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28" name="Cube 827"/>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29" name="Cube 828"/>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30" name="Cube 829"/>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686" name="Group 27"/>
            <p:cNvGrpSpPr>
              <a:grpSpLocks/>
            </p:cNvGrpSpPr>
            <p:nvPr/>
          </p:nvGrpSpPr>
          <p:grpSpPr bwMode="auto">
            <a:xfrm>
              <a:off x="5715000" y="2895600"/>
              <a:ext cx="228600" cy="1447800"/>
              <a:chOff x="838200" y="1905000"/>
              <a:chExt cx="457200" cy="3505200"/>
            </a:xfrm>
          </p:grpSpPr>
          <p:sp>
            <p:nvSpPr>
              <p:cNvPr id="809" name="Cube 808"/>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10" name="Cube 809"/>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11" name="Cube 810"/>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12" name="Cube 811"/>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13" name="Cube 812"/>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14" name="Cube 813"/>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15" name="Cube 814"/>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16" name="Cube 815"/>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17" name="Cube 816"/>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18" name="Cube 817"/>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19" name="Cube 818"/>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687" name="Group 27"/>
            <p:cNvGrpSpPr>
              <a:grpSpLocks/>
            </p:cNvGrpSpPr>
            <p:nvPr/>
          </p:nvGrpSpPr>
          <p:grpSpPr bwMode="auto">
            <a:xfrm>
              <a:off x="5867400" y="2895600"/>
              <a:ext cx="228600" cy="1447800"/>
              <a:chOff x="838200" y="1905000"/>
              <a:chExt cx="457200" cy="3505200"/>
            </a:xfrm>
          </p:grpSpPr>
          <p:sp>
            <p:nvSpPr>
              <p:cNvPr id="798" name="Cube 797"/>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99" name="Cube 798"/>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00" name="Cube 799"/>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01" name="Cube 800"/>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02" name="Cube 801"/>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03" name="Cube 802"/>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04" name="Cube 803"/>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05" name="Cube 804"/>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06" name="Cube 805"/>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07" name="Cube 806"/>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08" name="Cube 807"/>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696" name="Group 27"/>
            <p:cNvGrpSpPr>
              <a:grpSpLocks/>
            </p:cNvGrpSpPr>
            <p:nvPr/>
          </p:nvGrpSpPr>
          <p:grpSpPr bwMode="auto">
            <a:xfrm>
              <a:off x="6019800" y="2895600"/>
              <a:ext cx="228600" cy="1447800"/>
              <a:chOff x="838200" y="1905000"/>
              <a:chExt cx="457200" cy="3505200"/>
            </a:xfrm>
          </p:grpSpPr>
          <p:sp>
            <p:nvSpPr>
              <p:cNvPr id="787" name="Cube 786"/>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88" name="Cube 787"/>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89" name="Cube 788"/>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90" name="Cube 789"/>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91" name="Cube 790"/>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92" name="Cube 791"/>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93" name="Cube 792"/>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94" name="Cube 793"/>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95" name="Cube 794"/>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96" name="Cube 795"/>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97" name="Cube 796"/>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698" name="Group 27"/>
            <p:cNvGrpSpPr>
              <a:grpSpLocks/>
            </p:cNvGrpSpPr>
            <p:nvPr/>
          </p:nvGrpSpPr>
          <p:grpSpPr bwMode="auto">
            <a:xfrm>
              <a:off x="6172200" y="2895600"/>
              <a:ext cx="228600" cy="1447800"/>
              <a:chOff x="838200" y="1905000"/>
              <a:chExt cx="457200" cy="3505200"/>
            </a:xfrm>
          </p:grpSpPr>
          <p:sp>
            <p:nvSpPr>
              <p:cNvPr id="776" name="Cube 775"/>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77" name="Cube 776"/>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78" name="Cube 777"/>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79" name="Cube 778"/>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80" name="Cube 779"/>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81" name="Cube 780"/>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82" name="Cube 781"/>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83" name="Cube 782"/>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84" name="Cube 783"/>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85" name="Cube 784"/>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86" name="Cube 785"/>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710" name="Group 27"/>
            <p:cNvGrpSpPr>
              <a:grpSpLocks/>
            </p:cNvGrpSpPr>
            <p:nvPr/>
          </p:nvGrpSpPr>
          <p:grpSpPr bwMode="auto">
            <a:xfrm>
              <a:off x="6324600" y="2895600"/>
              <a:ext cx="228600" cy="1447800"/>
              <a:chOff x="838200" y="1905000"/>
              <a:chExt cx="457200" cy="3505200"/>
            </a:xfrm>
          </p:grpSpPr>
          <p:sp>
            <p:nvSpPr>
              <p:cNvPr id="765" name="Cube 764"/>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66" name="Cube 765"/>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67" name="Cube 766"/>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68" name="Cube 767"/>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69" name="Cube 768"/>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70" name="Cube 769"/>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71" name="Cube 770"/>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72" name="Cube 771"/>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73" name="Cube 772"/>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74" name="Cube 773"/>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75" name="Cube 774"/>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712" name="Group 27"/>
            <p:cNvGrpSpPr>
              <a:grpSpLocks/>
            </p:cNvGrpSpPr>
            <p:nvPr/>
          </p:nvGrpSpPr>
          <p:grpSpPr bwMode="auto">
            <a:xfrm>
              <a:off x="6477000" y="2895600"/>
              <a:ext cx="228600" cy="1447800"/>
              <a:chOff x="838200" y="1905000"/>
              <a:chExt cx="457200" cy="3505200"/>
            </a:xfrm>
          </p:grpSpPr>
          <p:sp>
            <p:nvSpPr>
              <p:cNvPr id="754" name="Cube 753"/>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55" name="Cube 754"/>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56" name="Cube 755"/>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57" name="Cube 756"/>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58" name="Cube 757"/>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59" name="Cube 758"/>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60" name="Cube 759"/>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61" name="Cube 760"/>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62" name="Cube 761"/>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63" name="Cube 762"/>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64" name="Cube 763"/>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716" name="Group 27"/>
            <p:cNvGrpSpPr>
              <a:grpSpLocks/>
            </p:cNvGrpSpPr>
            <p:nvPr/>
          </p:nvGrpSpPr>
          <p:grpSpPr bwMode="auto">
            <a:xfrm>
              <a:off x="6629400" y="2895600"/>
              <a:ext cx="228600" cy="1447800"/>
              <a:chOff x="838200" y="1905000"/>
              <a:chExt cx="457200" cy="3505200"/>
            </a:xfrm>
          </p:grpSpPr>
          <p:sp>
            <p:nvSpPr>
              <p:cNvPr id="743" name="Cube 742"/>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44" name="Cube 743"/>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45" name="Cube 744"/>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46" name="Cube 745"/>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47" name="Cube 746"/>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48" name="Cube 747"/>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49" name="Cube 748"/>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50" name="Cube 749"/>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51" name="Cube 750"/>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52" name="Cube 751"/>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53" name="Cube 752"/>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726" name="Group 27"/>
            <p:cNvGrpSpPr>
              <a:grpSpLocks/>
            </p:cNvGrpSpPr>
            <p:nvPr/>
          </p:nvGrpSpPr>
          <p:grpSpPr bwMode="auto">
            <a:xfrm>
              <a:off x="6781800" y="2895600"/>
              <a:ext cx="228600" cy="1447800"/>
              <a:chOff x="838200" y="1905000"/>
              <a:chExt cx="457200" cy="3505200"/>
            </a:xfrm>
          </p:grpSpPr>
          <p:sp>
            <p:nvSpPr>
              <p:cNvPr id="727" name="Cube 726"/>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29" name="Cube 728"/>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30" name="Cube 729"/>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31" name="Cube 730"/>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36" name="Cube 735"/>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37" name="Cube 736"/>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38" name="Cube 737"/>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39" name="Cube 738"/>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40" name="Cube 739"/>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41" name="Cube 740"/>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42" name="Cube 741"/>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grpSp>
        <p:nvGrpSpPr>
          <p:cNvPr id="842" name="Group 229"/>
          <p:cNvGrpSpPr>
            <a:grpSpLocks/>
          </p:cNvGrpSpPr>
          <p:nvPr/>
        </p:nvGrpSpPr>
        <p:grpSpPr bwMode="auto">
          <a:xfrm>
            <a:off x="3200400" y="2514600"/>
            <a:ext cx="1295400" cy="1219200"/>
            <a:chOff x="5410200" y="2895600"/>
            <a:chExt cx="1600200" cy="1447800"/>
          </a:xfrm>
        </p:grpSpPr>
        <p:grpSp>
          <p:nvGrpSpPr>
            <p:cNvPr id="843" name="Group 27"/>
            <p:cNvGrpSpPr>
              <a:grpSpLocks/>
            </p:cNvGrpSpPr>
            <p:nvPr/>
          </p:nvGrpSpPr>
          <p:grpSpPr bwMode="auto">
            <a:xfrm>
              <a:off x="5410200" y="2895600"/>
              <a:ext cx="228600" cy="1447800"/>
              <a:chOff x="838200" y="1905000"/>
              <a:chExt cx="457200" cy="3505200"/>
            </a:xfrm>
          </p:grpSpPr>
          <p:sp>
            <p:nvSpPr>
              <p:cNvPr id="952" name="Cube 951"/>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53" name="Cube 952"/>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54" name="Cube 953"/>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55" name="Cube 954"/>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56" name="Cube 955"/>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57" name="Cube 956"/>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58" name="Cube 957"/>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59" name="Cube 958"/>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60" name="Cube 959"/>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61" name="Cube 960"/>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62" name="Cube 961"/>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844" name="Group 27"/>
            <p:cNvGrpSpPr>
              <a:grpSpLocks/>
            </p:cNvGrpSpPr>
            <p:nvPr/>
          </p:nvGrpSpPr>
          <p:grpSpPr bwMode="auto">
            <a:xfrm>
              <a:off x="5562600" y="2895600"/>
              <a:ext cx="228600" cy="1447800"/>
              <a:chOff x="838200" y="1905000"/>
              <a:chExt cx="457200" cy="3505200"/>
            </a:xfrm>
          </p:grpSpPr>
          <p:sp>
            <p:nvSpPr>
              <p:cNvPr id="941" name="Cube 940"/>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42" name="Cube 941"/>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43" name="Cube 942"/>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44" name="Cube 943"/>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45" name="Cube 944"/>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46" name="Cube 945"/>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47" name="Cube 946"/>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48" name="Cube 947"/>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49" name="Cube 948"/>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50" name="Cube 949"/>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51" name="Cube 950"/>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845" name="Group 27"/>
            <p:cNvGrpSpPr>
              <a:grpSpLocks/>
            </p:cNvGrpSpPr>
            <p:nvPr/>
          </p:nvGrpSpPr>
          <p:grpSpPr bwMode="auto">
            <a:xfrm>
              <a:off x="5715000" y="2895600"/>
              <a:ext cx="228600" cy="1447800"/>
              <a:chOff x="838200" y="1905000"/>
              <a:chExt cx="457200" cy="3505200"/>
            </a:xfrm>
          </p:grpSpPr>
          <p:sp>
            <p:nvSpPr>
              <p:cNvPr id="930" name="Cube 929"/>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31" name="Cube 930"/>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32" name="Cube 931"/>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33" name="Cube 932"/>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34" name="Cube 933"/>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35" name="Cube 934"/>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36" name="Cube 935"/>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37" name="Cube 936"/>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38" name="Cube 937"/>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39" name="Cube 938"/>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40" name="Cube 939"/>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846" name="Group 27"/>
            <p:cNvGrpSpPr>
              <a:grpSpLocks/>
            </p:cNvGrpSpPr>
            <p:nvPr/>
          </p:nvGrpSpPr>
          <p:grpSpPr bwMode="auto">
            <a:xfrm>
              <a:off x="5867400" y="2895600"/>
              <a:ext cx="228600" cy="1447800"/>
              <a:chOff x="838200" y="1905000"/>
              <a:chExt cx="457200" cy="3505200"/>
            </a:xfrm>
          </p:grpSpPr>
          <p:sp>
            <p:nvSpPr>
              <p:cNvPr id="919" name="Cube 918"/>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20" name="Cube 919"/>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21" name="Cube 920"/>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22" name="Cube 921"/>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23" name="Cube 922"/>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24" name="Cube 923"/>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25" name="Cube 924"/>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26" name="Cube 925"/>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27" name="Cube 926"/>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28" name="Cube 927"/>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29" name="Cube 928"/>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847" name="Group 27"/>
            <p:cNvGrpSpPr>
              <a:grpSpLocks/>
            </p:cNvGrpSpPr>
            <p:nvPr/>
          </p:nvGrpSpPr>
          <p:grpSpPr bwMode="auto">
            <a:xfrm>
              <a:off x="6019800" y="2895600"/>
              <a:ext cx="228600" cy="1447800"/>
              <a:chOff x="838200" y="1905000"/>
              <a:chExt cx="457200" cy="3505200"/>
            </a:xfrm>
          </p:grpSpPr>
          <p:sp>
            <p:nvSpPr>
              <p:cNvPr id="908" name="Cube 907"/>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09" name="Cube 908"/>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10" name="Cube 909"/>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11" name="Cube 910"/>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12" name="Cube 911"/>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13" name="Cube 912"/>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14" name="Cube 913"/>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15" name="Cube 914"/>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16" name="Cube 915"/>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17" name="Cube 916"/>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18" name="Cube 917"/>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848" name="Group 27"/>
            <p:cNvGrpSpPr>
              <a:grpSpLocks/>
            </p:cNvGrpSpPr>
            <p:nvPr/>
          </p:nvGrpSpPr>
          <p:grpSpPr bwMode="auto">
            <a:xfrm>
              <a:off x="6172200" y="2895600"/>
              <a:ext cx="228600" cy="1447800"/>
              <a:chOff x="838200" y="1905000"/>
              <a:chExt cx="457200" cy="3505200"/>
            </a:xfrm>
          </p:grpSpPr>
          <p:sp>
            <p:nvSpPr>
              <p:cNvPr id="897" name="Cube 896"/>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98" name="Cube 897"/>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99" name="Cube 898"/>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00" name="Cube 899"/>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01" name="Cube 900"/>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02" name="Cube 901"/>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03" name="Cube 902"/>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04" name="Cube 903"/>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05" name="Cube 904"/>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06" name="Cube 905"/>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07" name="Cube 906"/>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849" name="Group 27"/>
            <p:cNvGrpSpPr>
              <a:grpSpLocks/>
            </p:cNvGrpSpPr>
            <p:nvPr/>
          </p:nvGrpSpPr>
          <p:grpSpPr bwMode="auto">
            <a:xfrm>
              <a:off x="6324600" y="2895600"/>
              <a:ext cx="228600" cy="1447800"/>
              <a:chOff x="838200" y="1905000"/>
              <a:chExt cx="457200" cy="3505200"/>
            </a:xfrm>
          </p:grpSpPr>
          <p:sp>
            <p:nvSpPr>
              <p:cNvPr id="886" name="Cube 885"/>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87" name="Cube 886"/>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88" name="Cube 887"/>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89" name="Cube 888"/>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90" name="Cube 889"/>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91" name="Cube 890"/>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92" name="Cube 891"/>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93" name="Cube 892"/>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94" name="Cube 893"/>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95" name="Cube 894"/>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96" name="Cube 895"/>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850" name="Group 27"/>
            <p:cNvGrpSpPr>
              <a:grpSpLocks/>
            </p:cNvGrpSpPr>
            <p:nvPr/>
          </p:nvGrpSpPr>
          <p:grpSpPr bwMode="auto">
            <a:xfrm>
              <a:off x="6477000" y="2895600"/>
              <a:ext cx="228600" cy="1447800"/>
              <a:chOff x="838200" y="1905000"/>
              <a:chExt cx="457200" cy="3505200"/>
            </a:xfrm>
          </p:grpSpPr>
          <p:sp>
            <p:nvSpPr>
              <p:cNvPr id="875" name="Cube 874"/>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76" name="Cube 875"/>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77" name="Cube 876"/>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78" name="Cube 877"/>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79" name="Cube 878"/>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80" name="Cube 879"/>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81" name="Cube 880"/>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82" name="Cube 881"/>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83" name="Cube 882"/>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84" name="Cube 883"/>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85" name="Cube 884"/>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851" name="Group 27"/>
            <p:cNvGrpSpPr>
              <a:grpSpLocks/>
            </p:cNvGrpSpPr>
            <p:nvPr/>
          </p:nvGrpSpPr>
          <p:grpSpPr bwMode="auto">
            <a:xfrm>
              <a:off x="6629400" y="2895600"/>
              <a:ext cx="228600" cy="1447800"/>
              <a:chOff x="838200" y="1905000"/>
              <a:chExt cx="457200" cy="3505200"/>
            </a:xfrm>
          </p:grpSpPr>
          <p:sp>
            <p:nvSpPr>
              <p:cNvPr id="864" name="Cube 863"/>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65" name="Cube 864"/>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66" name="Cube 865"/>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67" name="Cube 866"/>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68" name="Cube 867"/>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69" name="Cube 868"/>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70" name="Cube 869"/>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71" name="Cube 870"/>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72" name="Cube 871"/>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73" name="Cube 872"/>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74" name="Cube 873"/>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852" name="Group 27"/>
            <p:cNvGrpSpPr>
              <a:grpSpLocks/>
            </p:cNvGrpSpPr>
            <p:nvPr/>
          </p:nvGrpSpPr>
          <p:grpSpPr bwMode="auto">
            <a:xfrm>
              <a:off x="6781800" y="2895600"/>
              <a:ext cx="228600" cy="1447800"/>
              <a:chOff x="838200" y="1905000"/>
              <a:chExt cx="457200" cy="3505200"/>
            </a:xfrm>
          </p:grpSpPr>
          <p:sp>
            <p:nvSpPr>
              <p:cNvPr id="853" name="Cube 852"/>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54" name="Cube 853"/>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55" name="Cube 854"/>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56" name="Cube 855"/>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57" name="Cube 856"/>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58" name="Cube 857"/>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59" name="Cube 858"/>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60" name="Cube 859"/>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61" name="Cube 860"/>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62" name="Cube 861"/>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63" name="Cube 862"/>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grpSp>
        <p:nvGrpSpPr>
          <p:cNvPr id="963" name="Group 229"/>
          <p:cNvGrpSpPr>
            <a:grpSpLocks/>
          </p:cNvGrpSpPr>
          <p:nvPr/>
        </p:nvGrpSpPr>
        <p:grpSpPr bwMode="auto">
          <a:xfrm>
            <a:off x="3352800" y="2667000"/>
            <a:ext cx="1295400" cy="1219200"/>
            <a:chOff x="5410200" y="2895600"/>
            <a:chExt cx="1600200" cy="1447800"/>
          </a:xfrm>
        </p:grpSpPr>
        <p:grpSp>
          <p:nvGrpSpPr>
            <p:cNvPr id="964" name="Group 27"/>
            <p:cNvGrpSpPr>
              <a:grpSpLocks/>
            </p:cNvGrpSpPr>
            <p:nvPr/>
          </p:nvGrpSpPr>
          <p:grpSpPr bwMode="auto">
            <a:xfrm>
              <a:off x="5410200" y="2895600"/>
              <a:ext cx="228600" cy="1447800"/>
              <a:chOff x="838200" y="1905000"/>
              <a:chExt cx="457200" cy="3505200"/>
            </a:xfrm>
          </p:grpSpPr>
          <p:sp>
            <p:nvSpPr>
              <p:cNvPr id="1073" name="Cube 1072"/>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74" name="Cube 1073"/>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75" name="Cube 1074"/>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76" name="Cube 1075"/>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77" name="Cube 1076"/>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78" name="Cube 1077"/>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79" name="Cube 1078"/>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80" name="Cube 1079"/>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81" name="Cube 1080"/>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82" name="Cube 1081"/>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83" name="Cube 1082"/>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965" name="Group 27"/>
            <p:cNvGrpSpPr>
              <a:grpSpLocks/>
            </p:cNvGrpSpPr>
            <p:nvPr/>
          </p:nvGrpSpPr>
          <p:grpSpPr bwMode="auto">
            <a:xfrm>
              <a:off x="5562600" y="2895600"/>
              <a:ext cx="228600" cy="1447800"/>
              <a:chOff x="838200" y="1905000"/>
              <a:chExt cx="457200" cy="3505200"/>
            </a:xfrm>
          </p:grpSpPr>
          <p:sp>
            <p:nvSpPr>
              <p:cNvPr id="1062" name="Cube 1061"/>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63" name="Cube 1062"/>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64" name="Cube 1063"/>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65" name="Cube 1064"/>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66" name="Cube 1065"/>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67" name="Cube 1066"/>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68" name="Cube 1067"/>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69" name="Cube 1068"/>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70" name="Cube 1069"/>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71" name="Cube 1070"/>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72" name="Cube 1071"/>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966" name="Group 27"/>
            <p:cNvGrpSpPr>
              <a:grpSpLocks/>
            </p:cNvGrpSpPr>
            <p:nvPr/>
          </p:nvGrpSpPr>
          <p:grpSpPr bwMode="auto">
            <a:xfrm>
              <a:off x="5715000" y="2895600"/>
              <a:ext cx="228600" cy="1447800"/>
              <a:chOff x="838200" y="1905000"/>
              <a:chExt cx="457200" cy="3505200"/>
            </a:xfrm>
          </p:grpSpPr>
          <p:sp>
            <p:nvSpPr>
              <p:cNvPr id="1051" name="Cube 1050"/>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52" name="Cube 1051"/>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53" name="Cube 1052"/>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54" name="Cube 1053"/>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55" name="Cube 1054"/>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56" name="Cube 1055"/>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57" name="Cube 1056"/>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58" name="Cube 1057"/>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59" name="Cube 1058"/>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60" name="Cube 1059"/>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61" name="Cube 1060"/>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967" name="Group 27"/>
            <p:cNvGrpSpPr>
              <a:grpSpLocks/>
            </p:cNvGrpSpPr>
            <p:nvPr/>
          </p:nvGrpSpPr>
          <p:grpSpPr bwMode="auto">
            <a:xfrm>
              <a:off x="5867400" y="2895600"/>
              <a:ext cx="228600" cy="1447800"/>
              <a:chOff x="838200" y="1905000"/>
              <a:chExt cx="457200" cy="3505200"/>
            </a:xfrm>
          </p:grpSpPr>
          <p:sp>
            <p:nvSpPr>
              <p:cNvPr id="1040" name="Cube 1039"/>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41" name="Cube 1040"/>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42" name="Cube 1041"/>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43" name="Cube 1042"/>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44" name="Cube 1043"/>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45" name="Cube 1044"/>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46" name="Cube 1045"/>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47" name="Cube 1046"/>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48" name="Cube 1047"/>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49" name="Cube 1048"/>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50" name="Cube 1049"/>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968" name="Group 27"/>
            <p:cNvGrpSpPr>
              <a:grpSpLocks/>
            </p:cNvGrpSpPr>
            <p:nvPr/>
          </p:nvGrpSpPr>
          <p:grpSpPr bwMode="auto">
            <a:xfrm>
              <a:off x="6019800" y="2895600"/>
              <a:ext cx="228600" cy="1447800"/>
              <a:chOff x="838200" y="1905000"/>
              <a:chExt cx="457200" cy="3505200"/>
            </a:xfrm>
          </p:grpSpPr>
          <p:sp>
            <p:nvSpPr>
              <p:cNvPr id="1029" name="Cube 1028"/>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30" name="Cube 1029"/>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31" name="Cube 1030"/>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32" name="Cube 1031"/>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33" name="Cube 1032"/>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34" name="Cube 1033"/>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35" name="Cube 1034"/>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36" name="Cube 1035"/>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37" name="Cube 1036"/>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38" name="Cube 1037"/>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39" name="Cube 1038"/>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969" name="Group 27"/>
            <p:cNvGrpSpPr>
              <a:grpSpLocks/>
            </p:cNvGrpSpPr>
            <p:nvPr/>
          </p:nvGrpSpPr>
          <p:grpSpPr bwMode="auto">
            <a:xfrm>
              <a:off x="6172200" y="2895600"/>
              <a:ext cx="228600" cy="1447800"/>
              <a:chOff x="838200" y="1905000"/>
              <a:chExt cx="457200" cy="3505200"/>
            </a:xfrm>
          </p:grpSpPr>
          <p:sp>
            <p:nvSpPr>
              <p:cNvPr id="1018" name="Cube 1017"/>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19" name="Cube 1018"/>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20" name="Cube 1019"/>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21" name="Cube 1020"/>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22" name="Cube 1021"/>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23" name="Cube 1022"/>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24" name="Cube 1023"/>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25" name="Cube 1024"/>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26" name="Cube 1025"/>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27" name="Cube 1026"/>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28" name="Cube 1027"/>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970" name="Group 27"/>
            <p:cNvGrpSpPr>
              <a:grpSpLocks/>
            </p:cNvGrpSpPr>
            <p:nvPr/>
          </p:nvGrpSpPr>
          <p:grpSpPr bwMode="auto">
            <a:xfrm>
              <a:off x="6324600" y="2895600"/>
              <a:ext cx="228600" cy="1447800"/>
              <a:chOff x="838200" y="1905000"/>
              <a:chExt cx="457200" cy="3505200"/>
            </a:xfrm>
          </p:grpSpPr>
          <p:sp>
            <p:nvSpPr>
              <p:cNvPr id="1007" name="Cube 1006"/>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08" name="Cube 1007"/>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09" name="Cube 1008"/>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10" name="Cube 1009"/>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11" name="Cube 1010"/>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12" name="Cube 1011"/>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13" name="Cube 1012"/>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14" name="Cube 1013"/>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15" name="Cube 1014"/>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16" name="Cube 1015"/>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17" name="Cube 1016"/>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971" name="Group 27"/>
            <p:cNvGrpSpPr>
              <a:grpSpLocks/>
            </p:cNvGrpSpPr>
            <p:nvPr/>
          </p:nvGrpSpPr>
          <p:grpSpPr bwMode="auto">
            <a:xfrm>
              <a:off x="6477000" y="2895600"/>
              <a:ext cx="228600" cy="1447800"/>
              <a:chOff x="838200" y="1905000"/>
              <a:chExt cx="457200" cy="3505200"/>
            </a:xfrm>
          </p:grpSpPr>
          <p:sp>
            <p:nvSpPr>
              <p:cNvPr id="996" name="Cube 995"/>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97" name="Cube 996"/>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98" name="Cube 997"/>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99" name="Cube 998"/>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00" name="Cube 999"/>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01" name="Cube 1000"/>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02" name="Cube 1001"/>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03" name="Cube 1002"/>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04" name="Cube 1003"/>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05" name="Cube 1004"/>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06" name="Cube 1005"/>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972" name="Group 27"/>
            <p:cNvGrpSpPr>
              <a:grpSpLocks/>
            </p:cNvGrpSpPr>
            <p:nvPr/>
          </p:nvGrpSpPr>
          <p:grpSpPr bwMode="auto">
            <a:xfrm>
              <a:off x="6629400" y="2895600"/>
              <a:ext cx="228600" cy="1447800"/>
              <a:chOff x="838200" y="1905000"/>
              <a:chExt cx="457200" cy="3505200"/>
            </a:xfrm>
          </p:grpSpPr>
          <p:sp>
            <p:nvSpPr>
              <p:cNvPr id="985" name="Cube 984"/>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86" name="Cube 985"/>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87" name="Cube 986"/>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88" name="Cube 987"/>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89" name="Cube 988"/>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90" name="Cube 989"/>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91" name="Cube 990"/>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92" name="Cube 991"/>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93" name="Cube 992"/>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94" name="Cube 993"/>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95" name="Cube 994"/>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973" name="Group 27"/>
            <p:cNvGrpSpPr>
              <a:grpSpLocks/>
            </p:cNvGrpSpPr>
            <p:nvPr/>
          </p:nvGrpSpPr>
          <p:grpSpPr bwMode="auto">
            <a:xfrm>
              <a:off x="6781800" y="2895600"/>
              <a:ext cx="228600" cy="1447800"/>
              <a:chOff x="838200" y="1905000"/>
              <a:chExt cx="457200" cy="3505200"/>
            </a:xfrm>
          </p:grpSpPr>
          <p:sp>
            <p:nvSpPr>
              <p:cNvPr id="974" name="Cube 973"/>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75" name="Cube 974"/>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76" name="Cube 975"/>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77" name="Cube 976"/>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78" name="Cube 977"/>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79" name="Cube 978"/>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80" name="Cube 979"/>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81" name="Cube 980"/>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82" name="Cube 981"/>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83" name="Cube 982"/>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84" name="Cube 983"/>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grpSp>
        <p:nvGrpSpPr>
          <p:cNvPr id="1084" name="Group 229"/>
          <p:cNvGrpSpPr>
            <a:grpSpLocks/>
          </p:cNvGrpSpPr>
          <p:nvPr/>
        </p:nvGrpSpPr>
        <p:grpSpPr bwMode="auto">
          <a:xfrm>
            <a:off x="3505200" y="2819400"/>
            <a:ext cx="1295400" cy="1219200"/>
            <a:chOff x="5410200" y="2895600"/>
            <a:chExt cx="1600200" cy="1447800"/>
          </a:xfrm>
        </p:grpSpPr>
        <p:grpSp>
          <p:nvGrpSpPr>
            <p:cNvPr id="1085" name="Group 27"/>
            <p:cNvGrpSpPr>
              <a:grpSpLocks/>
            </p:cNvGrpSpPr>
            <p:nvPr/>
          </p:nvGrpSpPr>
          <p:grpSpPr bwMode="auto">
            <a:xfrm>
              <a:off x="5410200" y="2895600"/>
              <a:ext cx="228600" cy="1447800"/>
              <a:chOff x="838200" y="1905000"/>
              <a:chExt cx="457200" cy="3505200"/>
            </a:xfrm>
          </p:grpSpPr>
          <p:sp>
            <p:nvSpPr>
              <p:cNvPr id="1194" name="Cube 1193"/>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95" name="Cube 1194"/>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96" name="Cube 1195"/>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97" name="Cube 1196"/>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98" name="Cube 1197"/>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99" name="Cube 1198"/>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00" name="Cube 1199"/>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01" name="Cube 1200"/>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02" name="Cube 1201"/>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03" name="Cube 1202"/>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04" name="Cube 1203"/>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086" name="Group 27"/>
            <p:cNvGrpSpPr>
              <a:grpSpLocks/>
            </p:cNvGrpSpPr>
            <p:nvPr/>
          </p:nvGrpSpPr>
          <p:grpSpPr bwMode="auto">
            <a:xfrm>
              <a:off x="5562600" y="2895600"/>
              <a:ext cx="228600" cy="1447800"/>
              <a:chOff x="838200" y="1905000"/>
              <a:chExt cx="457200" cy="3505200"/>
            </a:xfrm>
          </p:grpSpPr>
          <p:sp>
            <p:nvSpPr>
              <p:cNvPr id="1183" name="Cube 1182"/>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84" name="Cube 1183"/>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85" name="Cube 1184"/>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86" name="Cube 1185"/>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87" name="Cube 1186"/>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88" name="Cube 1187"/>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89" name="Cube 1188"/>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90" name="Cube 1189"/>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91" name="Cube 1190"/>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92" name="Cube 1191"/>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93" name="Cube 1192"/>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087" name="Group 27"/>
            <p:cNvGrpSpPr>
              <a:grpSpLocks/>
            </p:cNvGrpSpPr>
            <p:nvPr/>
          </p:nvGrpSpPr>
          <p:grpSpPr bwMode="auto">
            <a:xfrm>
              <a:off x="5715000" y="2895600"/>
              <a:ext cx="228600" cy="1447800"/>
              <a:chOff x="838200" y="1905000"/>
              <a:chExt cx="457200" cy="3505200"/>
            </a:xfrm>
          </p:grpSpPr>
          <p:sp>
            <p:nvSpPr>
              <p:cNvPr id="1172" name="Cube 1171"/>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73" name="Cube 1172"/>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74" name="Cube 1173"/>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75" name="Cube 1174"/>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76" name="Cube 1175"/>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77" name="Cube 1176"/>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78" name="Cube 1177"/>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79" name="Cube 1178"/>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80" name="Cube 1179"/>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81" name="Cube 1180"/>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82" name="Cube 1181"/>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088" name="Group 27"/>
            <p:cNvGrpSpPr>
              <a:grpSpLocks/>
            </p:cNvGrpSpPr>
            <p:nvPr/>
          </p:nvGrpSpPr>
          <p:grpSpPr bwMode="auto">
            <a:xfrm>
              <a:off x="5867400" y="2895600"/>
              <a:ext cx="228600" cy="1447800"/>
              <a:chOff x="838200" y="1905000"/>
              <a:chExt cx="457200" cy="3505200"/>
            </a:xfrm>
          </p:grpSpPr>
          <p:sp>
            <p:nvSpPr>
              <p:cNvPr id="1161" name="Cube 1160"/>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62" name="Cube 1161"/>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63" name="Cube 1162"/>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64" name="Cube 1163"/>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65" name="Cube 1164"/>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66" name="Cube 1165"/>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67" name="Cube 1166"/>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68" name="Cube 1167"/>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69" name="Cube 1168"/>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70" name="Cube 1169"/>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71" name="Cube 1170"/>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089" name="Group 27"/>
            <p:cNvGrpSpPr>
              <a:grpSpLocks/>
            </p:cNvGrpSpPr>
            <p:nvPr/>
          </p:nvGrpSpPr>
          <p:grpSpPr bwMode="auto">
            <a:xfrm>
              <a:off x="6019800" y="2895600"/>
              <a:ext cx="228600" cy="1447800"/>
              <a:chOff x="838200" y="1905000"/>
              <a:chExt cx="457200" cy="3505200"/>
            </a:xfrm>
          </p:grpSpPr>
          <p:sp>
            <p:nvSpPr>
              <p:cNvPr id="1150" name="Cube 1149"/>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51" name="Cube 1150"/>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52" name="Cube 1151"/>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53" name="Cube 1152"/>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54" name="Cube 1153"/>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55" name="Cube 1154"/>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56" name="Cube 1155"/>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57" name="Cube 1156"/>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58" name="Cube 1157"/>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59" name="Cube 1158"/>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60" name="Cube 1159"/>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090" name="Group 27"/>
            <p:cNvGrpSpPr>
              <a:grpSpLocks/>
            </p:cNvGrpSpPr>
            <p:nvPr/>
          </p:nvGrpSpPr>
          <p:grpSpPr bwMode="auto">
            <a:xfrm>
              <a:off x="6172200" y="2895600"/>
              <a:ext cx="228600" cy="1447800"/>
              <a:chOff x="838200" y="1905000"/>
              <a:chExt cx="457200" cy="3505200"/>
            </a:xfrm>
          </p:grpSpPr>
          <p:sp>
            <p:nvSpPr>
              <p:cNvPr id="1139" name="Cube 1138"/>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40" name="Cube 1139"/>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41" name="Cube 1140"/>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42" name="Cube 1141"/>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43" name="Cube 1142"/>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44" name="Cube 1143"/>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45" name="Cube 1144"/>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46" name="Cube 1145"/>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47" name="Cube 1146"/>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48" name="Cube 1147"/>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49" name="Cube 1148"/>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091" name="Group 27"/>
            <p:cNvGrpSpPr>
              <a:grpSpLocks/>
            </p:cNvGrpSpPr>
            <p:nvPr/>
          </p:nvGrpSpPr>
          <p:grpSpPr bwMode="auto">
            <a:xfrm>
              <a:off x="6324600" y="2895600"/>
              <a:ext cx="228600" cy="1447800"/>
              <a:chOff x="838200" y="1905000"/>
              <a:chExt cx="457200" cy="3505200"/>
            </a:xfrm>
          </p:grpSpPr>
          <p:sp>
            <p:nvSpPr>
              <p:cNvPr id="1128" name="Cube 1127"/>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29" name="Cube 1128"/>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30" name="Cube 1129"/>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31" name="Cube 1130"/>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32" name="Cube 1131"/>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33" name="Cube 1132"/>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34" name="Cube 1133"/>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35" name="Cube 1134"/>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36" name="Cube 1135"/>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37" name="Cube 1136"/>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38" name="Cube 1137"/>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092" name="Group 27"/>
            <p:cNvGrpSpPr>
              <a:grpSpLocks/>
            </p:cNvGrpSpPr>
            <p:nvPr/>
          </p:nvGrpSpPr>
          <p:grpSpPr bwMode="auto">
            <a:xfrm>
              <a:off x="6477000" y="2895600"/>
              <a:ext cx="228600" cy="1447800"/>
              <a:chOff x="838200" y="1905000"/>
              <a:chExt cx="457200" cy="3505200"/>
            </a:xfrm>
          </p:grpSpPr>
          <p:sp>
            <p:nvSpPr>
              <p:cNvPr id="1117" name="Cube 1116"/>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18" name="Cube 1117"/>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19" name="Cube 1118"/>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20" name="Cube 1119"/>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21" name="Cube 1120"/>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22" name="Cube 1121"/>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23" name="Cube 1122"/>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24" name="Cube 1123"/>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25" name="Cube 1124"/>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26" name="Cube 1125"/>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27" name="Cube 1126"/>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093" name="Group 27"/>
            <p:cNvGrpSpPr>
              <a:grpSpLocks/>
            </p:cNvGrpSpPr>
            <p:nvPr/>
          </p:nvGrpSpPr>
          <p:grpSpPr bwMode="auto">
            <a:xfrm>
              <a:off x="6629400" y="2895600"/>
              <a:ext cx="228600" cy="1447800"/>
              <a:chOff x="838200" y="1905000"/>
              <a:chExt cx="457200" cy="3505200"/>
            </a:xfrm>
          </p:grpSpPr>
          <p:sp>
            <p:nvSpPr>
              <p:cNvPr id="1106" name="Cube 1105"/>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07" name="Cube 1106"/>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08" name="Cube 1107"/>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09" name="Cube 1108"/>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10" name="Cube 1109"/>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11" name="Cube 1110"/>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12" name="Cube 1111"/>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13" name="Cube 1112"/>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14" name="Cube 1113"/>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15" name="Cube 1114"/>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16" name="Cube 1115"/>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094" name="Group 27"/>
            <p:cNvGrpSpPr>
              <a:grpSpLocks/>
            </p:cNvGrpSpPr>
            <p:nvPr/>
          </p:nvGrpSpPr>
          <p:grpSpPr bwMode="auto">
            <a:xfrm>
              <a:off x="6781800" y="2895600"/>
              <a:ext cx="228600" cy="1447800"/>
              <a:chOff x="838200" y="1905000"/>
              <a:chExt cx="457200" cy="3505200"/>
            </a:xfrm>
          </p:grpSpPr>
          <p:sp>
            <p:nvSpPr>
              <p:cNvPr id="1095" name="Cube 1094"/>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96" name="Cube 1095"/>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97" name="Cube 1096"/>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98" name="Cube 1097"/>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99" name="Cube 1098"/>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00" name="Cube 1099"/>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01" name="Cube 1100"/>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02" name="Cube 1101"/>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03" name="Cube 1102"/>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04" name="Cube 1103"/>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05" name="Cube 1104"/>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grpSp>
        <p:nvGrpSpPr>
          <p:cNvPr id="1205" name="Group 99"/>
          <p:cNvGrpSpPr/>
          <p:nvPr/>
        </p:nvGrpSpPr>
        <p:grpSpPr>
          <a:xfrm>
            <a:off x="4953000" y="1828800"/>
            <a:ext cx="228600" cy="1371600"/>
            <a:chOff x="838200" y="1905000"/>
            <a:chExt cx="457200" cy="3505200"/>
          </a:xfrm>
        </p:grpSpPr>
        <p:sp>
          <p:nvSpPr>
            <p:cNvPr id="1206" name="Cube 1205"/>
            <p:cNvSpPr/>
            <p:nvPr/>
          </p:nvSpPr>
          <p:spPr>
            <a:xfrm>
              <a:off x="838200" y="4953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7" name="Cube 1206"/>
            <p:cNvSpPr/>
            <p:nvPr/>
          </p:nvSpPr>
          <p:spPr>
            <a:xfrm>
              <a:off x="838200" y="46482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8" name="Cube 1207"/>
            <p:cNvSpPr/>
            <p:nvPr/>
          </p:nvSpPr>
          <p:spPr>
            <a:xfrm>
              <a:off x="838200" y="43434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9" name="Cube 1208"/>
            <p:cNvSpPr/>
            <p:nvPr/>
          </p:nvSpPr>
          <p:spPr>
            <a:xfrm>
              <a:off x="838200" y="40386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0" name="Cube 1209"/>
            <p:cNvSpPr/>
            <p:nvPr/>
          </p:nvSpPr>
          <p:spPr>
            <a:xfrm>
              <a:off x="838200" y="37338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1" name="Cube 1210"/>
            <p:cNvSpPr/>
            <p:nvPr/>
          </p:nvSpPr>
          <p:spPr>
            <a:xfrm>
              <a:off x="838200" y="3429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2" name="Cube 1211"/>
            <p:cNvSpPr/>
            <p:nvPr/>
          </p:nvSpPr>
          <p:spPr>
            <a:xfrm>
              <a:off x="838200" y="31242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3" name="Cube 1212"/>
            <p:cNvSpPr/>
            <p:nvPr/>
          </p:nvSpPr>
          <p:spPr>
            <a:xfrm>
              <a:off x="838200" y="28194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4" name="Cube 1213"/>
            <p:cNvSpPr/>
            <p:nvPr/>
          </p:nvSpPr>
          <p:spPr>
            <a:xfrm>
              <a:off x="838200" y="25146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5" name="Cube 1214"/>
            <p:cNvSpPr/>
            <p:nvPr/>
          </p:nvSpPr>
          <p:spPr>
            <a:xfrm>
              <a:off x="838200" y="22098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6" name="Cube 1215"/>
            <p:cNvSpPr/>
            <p:nvPr/>
          </p:nvSpPr>
          <p:spPr>
            <a:xfrm>
              <a:off x="838200" y="1905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17" name="Cube 1216"/>
          <p:cNvSpPr/>
          <p:nvPr/>
        </p:nvSpPr>
        <p:spPr>
          <a:xfrm>
            <a:off x="5486400" y="2209800"/>
            <a:ext cx="228600" cy="2286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8" name="Cube 1217"/>
          <p:cNvSpPr/>
          <p:nvPr/>
        </p:nvSpPr>
        <p:spPr>
          <a:xfrm>
            <a:off x="5638800" y="2362200"/>
            <a:ext cx="228600" cy="2286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20" name="Group 229"/>
          <p:cNvGrpSpPr>
            <a:grpSpLocks/>
          </p:cNvGrpSpPr>
          <p:nvPr/>
        </p:nvGrpSpPr>
        <p:grpSpPr bwMode="auto">
          <a:xfrm>
            <a:off x="1981200" y="4419600"/>
            <a:ext cx="1295400" cy="1219200"/>
            <a:chOff x="5410200" y="2895600"/>
            <a:chExt cx="1600200" cy="1447800"/>
          </a:xfrm>
        </p:grpSpPr>
        <p:grpSp>
          <p:nvGrpSpPr>
            <p:cNvPr id="1221" name="Group 27"/>
            <p:cNvGrpSpPr>
              <a:grpSpLocks/>
            </p:cNvGrpSpPr>
            <p:nvPr/>
          </p:nvGrpSpPr>
          <p:grpSpPr bwMode="auto">
            <a:xfrm>
              <a:off x="5410200" y="2895600"/>
              <a:ext cx="228600" cy="1447800"/>
              <a:chOff x="838200" y="1905000"/>
              <a:chExt cx="457200" cy="3505200"/>
            </a:xfrm>
          </p:grpSpPr>
          <p:sp>
            <p:nvSpPr>
              <p:cNvPr id="1330" name="Cube 1329"/>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31" name="Cube 1330"/>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32" name="Cube 1331"/>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33" name="Cube 1332"/>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34" name="Cube 1333"/>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35" name="Cube 1334"/>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36" name="Cube 1335"/>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37" name="Cube 1336"/>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38" name="Cube 1337"/>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39" name="Cube 1338"/>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40" name="Cube 1339"/>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222" name="Group 27"/>
            <p:cNvGrpSpPr>
              <a:grpSpLocks/>
            </p:cNvGrpSpPr>
            <p:nvPr/>
          </p:nvGrpSpPr>
          <p:grpSpPr bwMode="auto">
            <a:xfrm>
              <a:off x="5562600" y="2895600"/>
              <a:ext cx="228600" cy="1447800"/>
              <a:chOff x="838200" y="1905000"/>
              <a:chExt cx="457200" cy="3505200"/>
            </a:xfrm>
          </p:grpSpPr>
          <p:sp>
            <p:nvSpPr>
              <p:cNvPr id="1319" name="Cube 1318"/>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20" name="Cube 1319"/>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21" name="Cube 1320"/>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22" name="Cube 1321"/>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23" name="Cube 1322"/>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24" name="Cube 1323"/>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25" name="Cube 1324"/>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26" name="Cube 1325"/>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27" name="Cube 1326"/>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28" name="Cube 1327"/>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29" name="Cube 1328"/>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223" name="Group 27"/>
            <p:cNvGrpSpPr>
              <a:grpSpLocks/>
            </p:cNvGrpSpPr>
            <p:nvPr/>
          </p:nvGrpSpPr>
          <p:grpSpPr bwMode="auto">
            <a:xfrm>
              <a:off x="5715000" y="2895600"/>
              <a:ext cx="228600" cy="1447800"/>
              <a:chOff x="838200" y="1905000"/>
              <a:chExt cx="457200" cy="3505200"/>
            </a:xfrm>
          </p:grpSpPr>
          <p:sp>
            <p:nvSpPr>
              <p:cNvPr id="1308" name="Cube 1307"/>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09" name="Cube 1308"/>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10" name="Cube 1309"/>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11" name="Cube 1310"/>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12" name="Cube 1311"/>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13" name="Cube 1312"/>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14" name="Cube 1313"/>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15" name="Cube 1314"/>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16" name="Cube 1315"/>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17" name="Cube 1316"/>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18" name="Cube 1317"/>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224" name="Group 27"/>
            <p:cNvGrpSpPr>
              <a:grpSpLocks/>
            </p:cNvGrpSpPr>
            <p:nvPr/>
          </p:nvGrpSpPr>
          <p:grpSpPr bwMode="auto">
            <a:xfrm>
              <a:off x="5867400" y="2895600"/>
              <a:ext cx="228600" cy="1447800"/>
              <a:chOff x="838200" y="1905000"/>
              <a:chExt cx="457200" cy="3505200"/>
            </a:xfrm>
          </p:grpSpPr>
          <p:sp>
            <p:nvSpPr>
              <p:cNvPr id="1297" name="Cube 1296"/>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98" name="Cube 1297"/>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99" name="Cube 1298"/>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00" name="Cube 1299"/>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01" name="Cube 1300"/>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02" name="Cube 1301"/>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03" name="Cube 1302"/>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04" name="Cube 1303"/>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05" name="Cube 1304"/>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06" name="Cube 1305"/>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07" name="Cube 1306"/>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225" name="Group 27"/>
            <p:cNvGrpSpPr>
              <a:grpSpLocks/>
            </p:cNvGrpSpPr>
            <p:nvPr/>
          </p:nvGrpSpPr>
          <p:grpSpPr bwMode="auto">
            <a:xfrm>
              <a:off x="6019800" y="2895600"/>
              <a:ext cx="228600" cy="1447800"/>
              <a:chOff x="838200" y="1905000"/>
              <a:chExt cx="457200" cy="3505200"/>
            </a:xfrm>
          </p:grpSpPr>
          <p:sp>
            <p:nvSpPr>
              <p:cNvPr id="1286" name="Cube 1285"/>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87" name="Cube 1286"/>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88" name="Cube 1287"/>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89" name="Cube 1288"/>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90" name="Cube 1289"/>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91" name="Cube 1290"/>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92" name="Cube 1291"/>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93" name="Cube 1292"/>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94" name="Cube 1293"/>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95" name="Cube 1294"/>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96" name="Cube 1295"/>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226" name="Group 27"/>
            <p:cNvGrpSpPr>
              <a:grpSpLocks/>
            </p:cNvGrpSpPr>
            <p:nvPr/>
          </p:nvGrpSpPr>
          <p:grpSpPr bwMode="auto">
            <a:xfrm>
              <a:off x="6172200" y="2895600"/>
              <a:ext cx="228600" cy="1447800"/>
              <a:chOff x="838200" y="1905000"/>
              <a:chExt cx="457200" cy="3505200"/>
            </a:xfrm>
          </p:grpSpPr>
          <p:sp>
            <p:nvSpPr>
              <p:cNvPr id="1275" name="Cube 1274"/>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76" name="Cube 1275"/>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77" name="Cube 1276"/>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78" name="Cube 1277"/>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79" name="Cube 1278"/>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80" name="Cube 1279"/>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81" name="Cube 1280"/>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82" name="Cube 1281"/>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83" name="Cube 1282"/>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84" name="Cube 1283"/>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85" name="Cube 1284"/>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227" name="Group 27"/>
            <p:cNvGrpSpPr>
              <a:grpSpLocks/>
            </p:cNvGrpSpPr>
            <p:nvPr/>
          </p:nvGrpSpPr>
          <p:grpSpPr bwMode="auto">
            <a:xfrm>
              <a:off x="6324600" y="2895600"/>
              <a:ext cx="228600" cy="1447800"/>
              <a:chOff x="838200" y="1905000"/>
              <a:chExt cx="457200" cy="3505200"/>
            </a:xfrm>
          </p:grpSpPr>
          <p:sp>
            <p:nvSpPr>
              <p:cNvPr id="1264" name="Cube 1263"/>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65" name="Cube 1264"/>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66" name="Cube 1265"/>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67" name="Cube 1266"/>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68" name="Cube 1267"/>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69" name="Cube 1268"/>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70" name="Cube 1269"/>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71" name="Cube 1270"/>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72" name="Cube 1271"/>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73" name="Cube 1272"/>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74" name="Cube 1273"/>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228" name="Group 27"/>
            <p:cNvGrpSpPr>
              <a:grpSpLocks/>
            </p:cNvGrpSpPr>
            <p:nvPr/>
          </p:nvGrpSpPr>
          <p:grpSpPr bwMode="auto">
            <a:xfrm>
              <a:off x="6477000" y="2895600"/>
              <a:ext cx="228600" cy="1447800"/>
              <a:chOff x="838200" y="1905000"/>
              <a:chExt cx="457200" cy="3505200"/>
            </a:xfrm>
          </p:grpSpPr>
          <p:sp>
            <p:nvSpPr>
              <p:cNvPr id="1253" name="Cube 1252"/>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54" name="Cube 1253"/>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55" name="Cube 1254"/>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56" name="Cube 1255"/>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57" name="Cube 1256"/>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58" name="Cube 1257"/>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59" name="Cube 1258"/>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60" name="Cube 1259"/>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61" name="Cube 1260"/>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62" name="Cube 1261"/>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63" name="Cube 1262"/>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229" name="Group 27"/>
            <p:cNvGrpSpPr>
              <a:grpSpLocks/>
            </p:cNvGrpSpPr>
            <p:nvPr/>
          </p:nvGrpSpPr>
          <p:grpSpPr bwMode="auto">
            <a:xfrm>
              <a:off x="6629400" y="2895600"/>
              <a:ext cx="228600" cy="1447800"/>
              <a:chOff x="838200" y="1905000"/>
              <a:chExt cx="457200" cy="3505200"/>
            </a:xfrm>
          </p:grpSpPr>
          <p:sp>
            <p:nvSpPr>
              <p:cNvPr id="1242" name="Cube 1241"/>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43" name="Cube 1242"/>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44" name="Cube 1243"/>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45" name="Cube 1244"/>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46" name="Cube 1245"/>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47" name="Cube 1246"/>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48" name="Cube 1247"/>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49" name="Cube 1248"/>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50" name="Cube 1249"/>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51" name="Cube 1250"/>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52" name="Cube 1251"/>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230" name="Group 27"/>
            <p:cNvGrpSpPr>
              <a:grpSpLocks/>
            </p:cNvGrpSpPr>
            <p:nvPr/>
          </p:nvGrpSpPr>
          <p:grpSpPr bwMode="auto">
            <a:xfrm>
              <a:off x="6781800" y="2895600"/>
              <a:ext cx="228600" cy="1447800"/>
              <a:chOff x="838200" y="1905000"/>
              <a:chExt cx="457200" cy="3505200"/>
            </a:xfrm>
          </p:grpSpPr>
          <p:sp>
            <p:nvSpPr>
              <p:cNvPr id="1231" name="Cube 1230"/>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32" name="Cube 1231"/>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33" name="Cube 1232"/>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34" name="Cube 1233"/>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35" name="Cube 1234"/>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36" name="Cube 1235"/>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37" name="Cube 1236"/>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38" name="Cube 1237"/>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39" name="Cube 1238"/>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40" name="Cube 1239"/>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41" name="Cube 1240"/>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grpSp>
        <p:nvGrpSpPr>
          <p:cNvPr id="1341" name="Group 99"/>
          <p:cNvGrpSpPr/>
          <p:nvPr/>
        </p:nvGrpSpPr>
        <p:grpSpPr>
          <a:xfrm>
            <a:off x="3886200" y="4343400"/>
            <a:ext cx="228600" cy="1371600"/>
            <a:chOff x="838200" y="1905000"/>
            <a:chExt cx="457200" cy="3505200"/>
          </a:xfrm>
        </p:grpSpPr>
        <p:sp>
          <p:nvSpPr>
            <p:cNvPr id="1342" name="Cube 1341"/>
            <p:cNvSpPr/>
            <p:nvPr/>
          </p:nvSpPr>
          <p:spPr>
            <a:xfrm>
              <a:off x="838200" y="4953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3" name="Cube 1342"/>
            <p:cNvSpPr/>
            <p:nvPr/>
          </p:nvSpPr>
          <p:spPr>
            <a:xfrm>
              <a:off x="838200" y="46482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4" name="Cube 1343"/>
            <p:cNvSpPr/>
            <p:nvPr/>
          </p:nvSpPr>
          <p:spPr>
            <a:xfrm>
              <a:off x="838200" y="43434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5" name="Cube 1344"/>
            <p:cNvSpPr/>
            <p:nvPr/>
          </p:nvSpPr>
          <p:spPr>
            <a:xfrm>
              <a:off x="838200" y="40386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6" name="Cube 1345"/>
            <p:cNvSpPr/>
            <p:nvPr/>
          </p:nvSpPr>
          <p:spPr>
            <a:xfrm>
              <a:off x="838200" y="37338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7" name="Cube 1346"/>
            <p:cNvSpPr/>
            <p:nvPr/>
          </p:nvSpPr>
          <p:spPr>
            <a:xfrm>
              <a:off x="838200" y="3429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8" name="Cube 1347"/>
            <p:cNvSpPr/>
            <p:nvPr/>
          </p:nvSpPr>
          <p:spPr>
            <a:xfrm>
              <a:off x="838200" y="31242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9" name="Cube 1348"/>
            <p:cNvSpPr/>
            <p:nvPr/>
          </p:nvSpPr>
          <p:spPr>
            <a:xfrm>
              <a:off x="838200" y="28194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0" name="Cube 1349"/>
            <p:cNvSpPr/>
            <p:nvPr/>
          </p:nvSpPr>
          <p:spPr>
            <a:xfrm>
              <a:off x="838200" y="25146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1" name="Cube 1350"/>
            <p:cNvSpPr/>
            <p:nvPr/>
          </p:nvSpPr>
          <p:spPr>
            <a:xfrm>
              <a:off x="838200" y="22098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2" name="Cube 1351"/>
            <p:cNvSpPr/>
            <p:nvPr/>
          </p:nvSpPr>
          <p:spPr>
            <a:xfrm>
              <a:off x="838200" y="1905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53" name="Cube 1352"/>
          <p:cNvSpPr/>
          <p:nvPr/>
        </p:nvSpPr>
        <p:spPr>
          <a:xfrm>
            <a:off x="4953000" y="4800600"/>
            <a:ext cx="228600" cy="2286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4" name="Cloud 1353"/>
          <p:cNvSpPr/>
          <p:nvPr/>
        </p:nvSpPr>
        <p:spPr>
          <a:xfrm>
            <a:off x="6858000" y="5105400"/>
            <a:ext cx="1981200" cy="152400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CRA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52"/>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188"/>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309"/>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430"/>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551"/>
                                        </p:tgtEl>
                                        <p:attrNameLst>
                                          <p:attrName>style.visibility</p:attrName>
                                        </p:attrNameLst>
                                      </p:cBhvr>
                                      <p:to>
                                        <p:strVal val="hidden"/>
                                      </p:to>
                                    </p:set>
                                  </p:childTnLst>
                                </p:cTn>
                              </p:par>
                              <p:par>
                                <p:cTn id="17" presetID="1" presetClass="exit" presetSubtype="0" fill="hold" nodeType="withEffect">
                                  <p:stCondLst>
                                    <p:cond delay="0"/>
                                  </p:stCondLst>
                                  <p:childTnLst>
                                    <p:set>
                                      <p:cBhvr>
                                        <p:cTn id="18" dur="1" fill="hold">
                                          <p:stCondLst>
                                            <p:cond delay="0"/>
                                          </p:stCondLst>
                                        </p:cTn>
                                        <p:tgtEl>
                                          <p:spTgt spid="675"/>
                                        </p:tgtEl>
                                        <p:attrNameLst>
                                          <p:attrName>style.visibility</p:attrName>
                                        </p:attrNameLst>
                                      </p:cBhvr>
                                      <p:to>
                                        <p:strVal val="hidden"/>
                                      </p:to>
                                    </p:set>
                                  </p:childTnLst>
                                </p:cTn>
                              </p:par>
                              <p:par>
                                <p:cTn id="19" presetID="1" presetClass="exit" presetSubtype="0" fill="hold" nodeType="withEffect">
                                  <p:stCondLst>
                                    <p:cond delay="0"/>
                                  </p:stCondLst>
                                  <p:childTnLst>
                                    <p:set>
                                      <p:cBhvr>
                                        <p:cTn id="20" dur="1" fill="hold">
                                          <p:stCondLst>
                                            <p:cond delay="0"/>
                                          </p:stCondLst>
                                        </p:cTn>
                                        <p:tgtEl>
                                          <p:spTgt spid="842"/>
                                        </p:tgtEl>
                                        <p:attrNameLst>
                                          <p:attrName>style.visibility</p:attrName>
                                        </p:attrNameLst>
                                      </p:cBhvr>
                                      <p:to>
                                        <p:strVal val="hidden"/>
                                      </p:to>
                                    </p:set>
                                  </p:childTnLst>
                                </p:cTn>
                              </p:par>
                              <p:par>
                                <p:cTn id="21" presetID="1" presetClass="exit" presetSubtype="0" fill="hold" nodeType="withEffect">
                                  <p:stCondLst>
                                    <p:cond delay="0"/>
                                  </p:stCondLst>
                                  <p:childTnLst>
                                    <p:set>
                                      <p:cBhvr>
                                        <p:cTn id="22" dur="1" fill="hold">
                                          <p:stCondLst>
                                            <p:cond delay="0"/>
                                          </p:stCondLst>
                                        </p:cTn>
                                        <p:tgtEl>
                                          <p:spTgt spid="963"/>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1084"/>
                                        </p:tgtEl>
                                        <p:attrNameLst>
                                          <p:attrName>style.visibility</p:attrName>
                                        </p:attrNameLst>
                                      </p:cBhvr>
                                      <p:to>
                                        <p:strVal val="hidden"/>
                                      </p:to>
                                    </p:set>
                                  </p:childTnLst>
                                </p:cTn>
                              </p:par>
                              <p:par>
                                <p:cTn id="25" presetID="1" presetClass="exit" presetSubtype="0" fill="hold" nodeType="withEffect">
                                  <p:stCondLst>
                                    <p:cond delay="0"/>
                                  </p:stCondLst>
                                  <p:childTnLst>
                                    <p:set>
                                      <p:cBhvr>
                                        <p:cTn id="26" dur="1" fill="hold">
                                          <p:stCondLst>
                                            <p:cond delay="0"/>
                                          </p:stCondLst>
                                        </p:cTn>
                                        <p:tgtEl>
                                          <p:spTgt spid="12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Subtraction  	</a:t>
            </a:r>
            <a:endParaRPr lang="en-US" dirty="0"/>
          </a:p>
        </p:txBody>
      </p:sp>
      <p:sp>
        <p:nvSpPr>
          <p:cNvPr id="5" name="Text Placeholder 4"/>
          <p:cNvSpPr>
            <a:spLocks noGrp="1"/>
          </p:cNvSpPr>
          <p:nvPr>
            <p:ph type="body" idx="1"/>
          </p:nvPr>
        </p:nvSpPr>
        <p:spPr/>
        <p:txBody>
          <a:bodyPr/>
          <a:lstStyle/>
          <a:p>
            <a:r>
              <a:rPr lang="en-US" dirty="0" smtClean="0"/>
              <a:t>History, definitions and common problems </a:t>
            </a:r>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Subset within a Set </a:t>
            </a:r>
            <a:endParaRPr lang="en-US" dirty="0"/>
          </a:p>
        </p:txBody>
      </p:sp>
      <p:sp>
        <p:nvSpPr>
          <p:cNvPr id="5" name="Oval 4"/>
          <p:cNvSpPr/>
          <p:nvPr/>
        </p:nvSpPr>
        <p:spPr>
          <a:xfrm>
            <a:off x="304800" y="1447800"/>
            <a:ext cx="6248400" cy="4953000"/>
          </a:xfrm>
          <a:prstGeom prst="ellipse">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6322" name="Picture 2" descr="C:\Users\rfrantu.DPSUSER\AppData\Local\Microsoft\Windows\Temporary Internet Files\Content.IE5\1SD72RZ4\MC900436906[1].png"/>
          <p:cNvPicPr>
            <a:picLocks noChangeAspect="1" noChangeArrowheads="1"/>
          </p:cNvPicPr>
          <p:nvPr/>
        </p:nvPicPr>
        <p:blipFill>
          <a:blip r:embed="rId2" cstate="print"/>
          <a:srcRect/>
          <a:stretch>
            <a:fillRect/>
          </a:stretch>
        </p:blipFill>
        <p:spPr bwMode="auto">
          <a:xfrm>
            <a:off x="1371600" y="2438400"/>
            <a:ext cx="1238250" cy="1238250"/>
          </a:xfrm>
          <a:prstGeom prst="rect">
            <a:avLst/>
          </a:prstGeom>
          <a:noFill/>
        </p:spPr>
      </p:pic>
      <p:pic>
        <p:nvPicPr>
          <p:cNvPr id="7" name="Picture 2" descr="C:\Users\rfrantu.DPSUSER\AppData\Local\Microsoft\Windows\Temporary Internet Files\Content.IE5\1SD72RZ4\MC900436906[1].png"/>
          <p:cNvPicPr>
            <a:picLocks noChangeAspect="1" noChangeArrowheads="1"/>
          </p:cNvPicPr>
          <p:nvPr/>
        </p:nvPicPr>
        <p:blipFill>
          <a:blip r:embed="rId2" cstate="print"/>
          <a:srcRect/>
          <a:stretch>
            <a:fillRect/>
          </a:stretch>
        </p:blipFill>
        <p:spPr bwMode="auto">
          <a:xfrm>
            <a:off x="2057400" y="3276600"/>
            <a:ext cx="1238250" cy="1238250"/>
          </a:xfrm>
          <a:prstGeom prst="rect">
            <a:avLst/>
          </a:prstGeom>
          <a:noFill/>
        </p:spPr>
      </p:pic>
      <p:pic>
        <p:nvPicPr>
          <p:cNvPr id="8" name="Picture 2" descr="C:\Users\rfrantu.DPSUSER\AppData\Local\Microsoft\Windows\Temporary Internet Files\Content.IE5\1SD72RZ4\MC900436906[1].png"/>
          <p:cNvPicPr>
            <a:picLocks noChangeAspect="1" noChangeArrowheads="1"/>
          </p:cNvPicPr>
          <p:nvPr/>
        </p:nvPicPr>
        <p:blipFill>
          <a:blip r:embed="rId2" cstate="print"/>
          <a:srcRect/>
          <a:stretch>
            <a:fillRect/>
          </a:stretch>
        </p:blipFill>
        <p:spPr bwMode="auto">
          <a:xfrm>
            <a:off x="914400" y="3505200"/>
            <a:ext cx="1238250" cy="1238250"/>
          </a:xfrm>
          <a:prstGeom prst="rect">
            <a:avLst/>
          </a:prstGeom>
          <a:noFill/>
        </p:spPr>
      </p:pic>
      <p:pic>
        <p:nvPicPr>
          <p:cNvPr id="9" name="Picture 2" descr="C:\Users\rfrantu.DPSUSER\AppData\Local\Microsoft\Windows\Temporary Internet Files\Content.IE5\1SD72RZ4\MC900436906[1].png"/>
          <p:cNvPicPr>
            <a:picLocks noChangeAspect="1" noChangeArrowheads="1"/>
          </p:cNvPicPr>
          <p:nvPr/>
        </p:nvPicPr>
        <p:blipFill>
          <a:blip r:embed="rId2" cstate="print"/>
          <a:srcRect/>
          <a:stretch>
            <a:fillRect/>
          </a:stretch>
        </p:blipFill>
        <p:spPr bwMode="auto">
          <a:xfrm>
            <a:off x="4648200" y="2438400"/>
            <a:ext cx="1238250" cy="1238250"/>
          </a:xfrm>
          <a:prstGeom prst="rect">
            <a:avLst/>
          </a:prstGeom>
          <a:noFill/>
        </p:spPr>
      </p:pic>
      <p:pic>
        <p:nvPicPr>
          <p:cNvPr id="10" name="Picture 2" descr="C:\Users\rfrantu.DPSUSER\AppData\Local\Microsoft\Windows\Temporary Internet Files\Content.IE5\1SD72RZ4\MC900436906[1].png"/>
          <p:cNvPicPr>
            <a:picLocks noChangeAspect="1" noChangeArrowheads="1"/>
          </p:cNvPicPr>
          <p:nvPr/>
        </p:nvPicPr>
        <p:blipFill>
          <a:blip r:embed="rId2" cstate="print"/>
          <a:srcRect/>
          <a:stretch>
            <a:fillRect/>
          </a:stretch>
        </p:blipFill>
        <p:spPr bwMode="auto">
          <a:xfrm>
            <a:off x="4038600" y="3276600"/>
            <a:ext cx="1238250" cy="1238250"/>
          </a:xfrm>
          <a:prstGeom prst="rect">
            <a:avLst/>
          </a:prstGeom>
          <a:noFill/>
        </p:spPr>
      </p:pic>
      <p:sp>
        <p:nvSpPr>
          <p:cNvPr id="11" name="Oval 10"/>
          <p:cNvSpPr/>
          <p:nvPr/>
        </p:nvSpPr>
        <p:spPr>
          <a:xfrm>
            <a:off x="3810000" y="2362200"/>
            <a:ext cx="2057400" cy="2133600"/>
          </a:xfrm>
          <a:prstGeom prst="ellipse">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762000" y="2286000"/>
            <a:ext cx="2362200" cy="2743200"/>
          </a:xfrm>
          <a:prstGeom prst="ellipse">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6629400" y="685801"/>
            <a:ext cx="1173719" cy="3139321"/>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66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5</a:t>
            </a:r>
          </a:p>
          <a:p>
            <a:pPr algn="ctr"/>
            <a:r>
              <a:rPr lang="en-US" sz="6600" b="1" u="sng"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-2 </a:t>
            </a:r>
          </a:p>
          <a:p>
            <a:pPr algn="ctr"/>
            <a:r>
              <a:rPr lang="en-US" sz="66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3</a:t>
            </a:r>
            <a:endParaRPr lang="en-US" sz="66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4" name="TextBox 13"/>
          <p:cNvSpPr txBox="1"/>
          <p:nvPr/>
        </p:nvSpPr>
        <p:spPr>
          <a:xfrm rot="19539664">
            <a:off x="7551655" y="670175"/>
            <a:ext cx="1143000" cy="381000"/>
          </a:xfrm>
          <a:prstGeom prst="rect">
            <a:avLst/>
          </a:prstGeom>
          <a:noFill/>
        </p:spPr>
        <p:txBody>
          <a:bodyPr wrap="square" rtlCol="0">
            <a:spAutoFit/>
          </a:bodyPr>
          <a:lstStyle/>
          <a:p>
            <a:r>
              <a:rPr lang="en-US" dirty="0" smtClean="0"/>
              <a:t>minuend</a:t>
            </a:r>
            <a:endParaRPr lang="en-US" dirty="0"/>
          </a:p>
        </p:txBody>
      </p:sp>
      <p:sp>
        <p:nvSpPr>
          <p:cNvPr id="15" name="TextBox 14"/>
          <p:cNvSpPr txBox="1"/>
          <p:nvPr/>
        </p:nvSpPr>
        <p:spPr>
          <a:xfrm rot="19539664">
            <a:off x="7611783" y="1614594"/>
            <a:ext cx="1327425" cy="369332"/>
          </a:xfrm>
          <a:prstGeom prst="rect">
            <a:avLst/>
          </a:prstGeom>
          <a:noFill/>
        </p:spPr>
        <p:txBody>
          <a:bodyPr wrap="square" rtlCol="0">
            <a:spAutoFit/>
          </a:bodyPr>
          <a:lstStyle/>
          <a:p>
            <a:r>
              <a:rPr lang="en-US" dirty="0" smtClean="0"/>
              <a:t>subtrahend</a:t>
            </a:r>
            <a:endParaRPr lang="en-US" dirty="0"/>
          </a:p>
        </p:txBody>
      </p:sp>
      <p:sp>
        <p:nvSpPr>
          <p:cNvPr id="16" name="TextBox 15"/>
          <p:cNvSpPr txBox="1"/>
          <p:nvPr/>
        </p:nvSpPr>
        <p:spPr>
          <a:xfrm rot="19539664">
            <a:off x="7532293" y="2704409"/>
            <a:ext cx="1327425" cy="369332"/>
          </a:xfrm>
          <a:prstGeom prst="rect">
            <a:avLst/>
          </a:prstGeom>
          <a:noFill/>
        </p:spPr>
        <p:txBody>
          <a:bodyPr wrap="square" rtlCol="0">
            <a:spAutoFit/>
          </a:bodyPr>
          <a:lstStyle/>
          <a:p>
            <a:r>
              <a:rPr lang="en-US" dirty="0" smtClean="0"/>
              <a:t>difference</a:t>
            </a:r>
            <a:endParaRPr lang="en-US" dirty="0"/>
          </a:p>
        </p:txBody>
      </p:sp>
      <p:sp>
        <p:nvSpPr>
          <p:cNvPr id="17" name="Rectangle 16"/>
          <p:cNvSpPr/>
          <p:nvPr/>
        </p:nvSpPr>
        <p:spPr>
          <a:xfrm>
            <a:off x="6629400" y="4572000"/>
            <a:ext cx="1952458" cy="461665"/>
          </a:xfrm>
          <a:prstGeom prst="rect">
            <a:avLst/>
          </a:prstGeom>
          <a:noFill/>
        </p:spPr>
        <p:txBody>
          <a:bodyPr wrap="none" lIns="91440" tIns="45720" rIns="91440" bIns="45720">
            <a:spAutoFit/>
          </a:bodyPr>
          <a:lstStyle/>
          <a:p>
            <a:pPr algn="ctr"/>
            <a:r>
              <a:rPr lang="en-US" sz="2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take away</a:t>
            </a:r>
            <a:endParaRPr lang="en-US" sz="2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18" name="Rectangle 17"/>
          <p:cNvSpPr/>
          <p:nvPr/>
        </p:nvSpPr>
        <p:spPr>
          <a:xfrm>
            <a:off x="6019800" y="5410200"/>
            <a:ext cx="2931444" cy="461665"/>
          </a:xfrm>
          <a:prstGeom prst="rect">
            <a:avLst/>
          </a:prstGeom>
          <a:noFill/>
        </p:spPr>
        <p:txBody>
          <a:bodyPr wrap="none" lIns="91440" tIns="45720" rIns="91440" bIns="45720">
            <a:spAutoFit/>
          </a:bodyPr>
          <a:lstStyle/>
          <a:p>
            <a:pPr algn="ctr"/>
            <a:r>
              <a:rPr lang="en-US" sz="2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how many more</a:t>
            </a:r>
            <a:endParaRPr lang="en-US" sz="2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students should know </a:t>
            </a:r>
            <a:endParaRPr lang="en-US" dirty="0"/>
          </a:p>
        </p:txBody>
      </p:sp>
      <p:sp>
        <p:nvSpPr>
          <p:cNvPr id="3" name="Rectangle 2"/>
          <p:cNvSpPr/>
          <p:nvPr/>
        </p:nvSpPr>
        <p:spPr>
          <a:xfrm>
            <a:off x="762000" y="1524000"/>
            <a:ext cx="77724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by 3</a:t>
            </a:r>
            <a:r>
              <a:rPr lang="en-US" sz="2400" baseline="30000" dirty="0" smtClean="0"/>
              <a:t>rd</a:t>
            </a:r>
            <a:r>
              <a:rPr lang="en-US" sz="2400" dirty="0" smtClean="0"/>
              <a:t> Grade …should have a strong grasp of subtractive reasoning </a:t>
            </a:r>
            <a:endParaRPr lang="en-US" sz="2400" dirty="0"/>
          </a:p>
        </p:txBody>
      </p:sp>
      <p:sp>
        <p:nvSpPr>
          <p:cNvPr id="4" name="Rectangle 3"/>
          <p:cNvSpPr/>
          <p:nvPr/>
        </p:nvSpPr>
        <p:spPr>
          <a:xfrm>
            <a:off x="762000" y="2514600"/>
            <a:ext cx="77724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Focus on conceptual understanding first </a:t>
            </a:r>
            <a:endParaRPr lang="en-US" sz="2400" dirty="0"/>
          </a:p>
        </p:txBody>
      </p:sp>
      <p:sp>
        <p:nvSpPr>
          <p:cNvPr id="5" name="Rectangle 4"/>
          <p:cNvSpPr/>
          <p:nvPr/>
        </p:nvSpPr>
        <p:spPr>
          <a:xfrm>
            <a:off x="762000" y="3505200"/>
            <a:ext cx="77724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Develop algorithmic processes only after concepts are solid </a:t>
            </a:r>
            <a:endParaRPr lang="en-US" sz="2400" dirty="0"/>
          </a:p>
        </p:txBody>
      </p:sp>
      <p:sp>
        <p:nvSpPr>
          <p:cNvPr id="6" name="Rectangle 5"/>
          <p:cNvSpPr/>
          <p:nvPr/>
        </p:nvSpPr>
        <p:spPr>
          <a:xfrm>
            <a:off x="762000" y="4572000"/>
            <a:ext cx="77724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Method for subtracting two digit number using subtractive thinking</a:t>
            </a:r>
            <a:endParaRPr lang="en-US" sz="24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en-US" dirty="0" smtClean="0"/>
              <a:t>Outcomes for Session Four   </a:t>
            </a:r>
          </a:p>
        </p:txBody>
      </p:sp>
      <p:sp>
        <p:nvSpPr>
          <p:cNvPr id="7171" name="Content Placeholder 2"/>
          <p:cNvSpPr>
            <a:spLocks noGrp="1"/>
          </p:cNvSpPr>
          <p:nvPr>
            <p:ph sz="quarter" idx="1"/>
          </p:nvPr>
        </p:nvSpPr>
        <p:spPr/>
        <p:txBody>
          <a:bodyPr/>
          <a:lstStyle/>
          <a:p>
            <a:pPr eaLnBrk="1" hangingPunct="1">
              <a:buFont typeface="Wingdings 2" pitchFamily="18" charset="2"/>
              <a:buNone/>
            </a:pPr>
            <a:r>
              <a:rPr lang="en-US" dirty="0" smtClean="0"/>
              <a:t>Participants will understand the major misconceptions of working with operations </a:t>
            </a:r>
          </a:p>
          <a:p>
            <a:pPr eaLnBrk="1" hangingPunct="1">
              <a:buFont typeface="Wingdings 2" pitchFamily="18" charset="2"/>
              <a:buNone/>
            </a:pPr>
            <a:r>
              <a:rPr lang="en-US" dirty="0" smtClean="0"/>
              <a:t>Participants will bridge from the 10 frames to operations using the </a:t>
            </a:r>
            <a:r>
              <a:rPr lang="en-US" dirty="0" err="1" smtClean="0"/>
              <a:t>Origo</a:t>
            </a:r>
            <a:r>
              <a:rPr lang="en-US" dirty="0" smtClean="0"/>
              <a:t> Box of Facts </a:t>
            </a:r>
          </a:p>
          <a:p>
            <a:pPr eaLnBrk="1" hangingPunct="1">
              <a:buFont typeface="Wingdings 2" pitchFamily="18" charset="2"/>
              <a:buNone/>
            </a:pPr>
            <a:r>
              <a:rPr lang="en-US" dirty="0" smtClean="0"/>
              <a:t>Participants will explore instructional techniques for the mastery and application of skills for operations of whole numbers </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Errors with Subtraction </a:t>
            </a:r>
            <a:endParaRPr lang="en-US" dirty="0"/>
          </a:p>
        </p:txBody>
      </p:sp>
      <p:sp>
        <p:nvSpPr>
          <p:cNvPr id="3" name="Rounded Rectangle 2"/>
          <p:cNvSpPr/>
          <p:nvPr/>
        </p:nvSpPr>
        <p:spPr>
          <a:xfrm>
            <a:off x="2971800" y="1447800"/>
            <a:ext cx="3200400" cy="762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subtracting small from large numbers</a:t>
            </a:r>
            <a:endParaRPr lang="en-US" dirty="0"/>
          </a:p>
        </p:txBody>
      </p:sp>
      <p:sp>
        <p:nvSpPr>
          <p:cNvPr id="4" name="Rectangle 3"/>
          <p:cNvSpPr/>
          <p:nvPr/>
        </p:nvSpPr>
        <p:spPr>
          <a:xfrm>
            <a:off x="3806406" y="2967335"/>
            <a:ext cx="1531188" cy="258532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86</a:t>
            </a:r>
            <a:endPar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pPr algn="ctr"/>
            <a:r>
              <a:rPr lang="en-US" sz="5400" b="1" u="sng"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-7</a:t>
            </a:r>
          </a:p>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81  </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Errors with Subtraction </a:t>
            </a:r>
            <a:endParaRPr lang="en-US" dirty="0"/>
          </a:p>
        </p:txBody>
      </p:sp>
      <p:sp>
        <p:nvSpPr>
          <p:cNvPr id="3" name="Rounded Rectangle 2"/>
          <p:cNvSpPr/>
          <p:nvPr/>
        </p:nvSpPr>
        <p:spPr>
          <a:xfrm>
            <a:off x="2971800" y="1447800"/>
            <a:ext cx="3200400" cy="762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deciding when to rename </a:t>
            </a:r>
            <a:endParaRPr lang="en-US" dirty="0"/>
          </a:p>
        </p:txBody>
      </p:sp>
      <p:sp>
        <p:nvSpPr>
          <p:cNvPr id="4" name="Rectangle 3"/>
          <p:cNvSpPr/>
          <p:nvPr/>
        </p:nvSpPr>
        <p:spPr>
          <a:xfrm>
            <a:off x="3633153" y="2967335"/>
            <a:ext cx="1877695" cy="258532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56</a:t>
            </a:r>
            <a:endPar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pPr algn="ctr"/>
            <a:r>
              <a:rPr lang="en-US" sz="5400" b="1" u="sng"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-51 </a:t>
            </a:r>
          </a:p>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115  </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cxnSp>
        <p:nvCxnSpPr>
          <p:cNvPr id="6" name="Straight Connector 5"/>
          <p:cNvCxnSpPr/>
          <p:nvPr/>
        </p:nvCxnSpPr>
        <p:spPr>
          <a:xfrm flipH="1">
            <a:off x="4191000" y="3048000"/>
            <a:ext cx="381000" cy="60960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Freeform 6"/>
          <p:cNvSpPr/>
          <p:nvPr/>
        </p:nvSpPr>
        <p:spPr>
          <a:xfrm>
            <a:off x="4572000" y="2790497"/>
            <a:ext cx="0" cy="299544"/>
          </a:xfrm>
          <a:custGeom>
            <a:avLst/>
            <a:gdLst>
              <a:gd name="connsiteX0" fmla="*/ 0 w 0"/>
              <a:gd name="connsiteY0" fmla="*/ 0 h 299544"/>
              <a:gd name="connsiteX1" fmla="*/ 0 w 0"/>
              <a:gd name="connsiteY1" fmla="*/ 299544 h 299544"/>
            </a:gdLst>
            <a:ahLst/>
            <a:cxnLst>
              <a:cxn ang="0">
                <a:pos x="connsiteX0" y="connsiteY0"/>
              </a:cxn>
              <a:cxn ang="0">
                <a:pos x="connsiteX1" y="connsiteY1"/>
              </a:cxn>
            </a:cxnLst>
            <a:rect l="l" t="t" r="r" b="b"/>
            <a:pathLst>
              <a:path h="299544">
                <a:moveTo>
                  <a:pt x="0" y="0"/>
                </a:moveTo>
                <a:lnTo>
                  <a:pt x="0" y="299544"/>
                </a:lnTo>
              </a:path>
            </a:pathLst>
          </a:cu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Freeform 7"/>
          <p:cNvSpPr/>
          <p:nvPr/>
        </p:nvSpPr>
        <p:spPr>
          <a:xfrm>
            <a:off x="3925614" y="2995448"/>
            <a:ext cx="173420" cy="157655"/>
          </a:xfrm>
          <a:custGeom>
            <a:avLst/>
            <a:gdLst>
              <a:gd name="connsiteX0" fmla="*/ 0 w 173420"/>
              <a:gd name="connsiteY0" fmla="*/ 0 h 157655"/>
              <a:gd name="connsiteX1" fmla="*/ 31531 w 173420"/>
              <a:gd name="connsiteY1" fmla="*/ 47297 h 157655"/>
              <a:gd name="connsiteX2" fmla="*/ 63062 w 173420"/>
              <a:gd name="connsiteY2" fmla="*/ 157655 h 157655"/>
              <a:gd name="connsiteX3" fmla="*/ 173420 w 173420"/>
              <a:gd name="connsiteY3" fmla="*/ 141890 h 157655"/>
            </a:gdLst>
            <a:ahLst/>
            <a:cxnLst>
              <a:cxn ang="0">
                <a:pos x="connsiteX0" y="connsiteY0"/>
              </a:cxn>
              <a:cxn ang="0">
                <a:pos x="connsiteX1" y="connsiteY1"/>
              </a:cxn>
              <a:cxn ang="0">
                <a:pos x="connsiteX2" y="connsiteY2"/>
              </a:cxn>
              <a:cxn ang="0">
                <a:pos x="connsiteX3" y="connsiteY3"/>
              </a:cxn>
            </a:cxnLst>
            <a:rect l="l" t="t" r="r" b="b"/>
            <a:pathLst>
              <a:path w="173420" h="157655">
                <a:moveTo>
                  <a:pt x="0" y="0"/>
                </a:moveTo>
                <a:cubicBezTo>
                  <a:pt x="10510" y="15766"/>
                  <a:pt x="23057" y="30349"/>
                  <a:pt x="31531" y="47297"/>
                </a:cubicBezTo>
                <a:cubicBezTo>
                  <a:pt x="42838" y="69911"/>
                  <a:pt x="58012" y="137454"/>
                  <a:pt x="63062" y="157655"/>
                </a:cubicBezTo>
                <a:lnTo>
                  <a:pt x="173420" y="141890"/>
                </a:lnTo>
              </a:path>
            </a:pathLst>
          </a:cu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Freeform 8"/>
          <p:cNvSpPr/>
          <p:nvPr/>
        </p:nvSpPr>
        <p:spPr>
          <a:xfrm>
            <a:off x="4099034" y="3011214"/>
            <a:ext cx="0" cy="331076"/>
          </a:xfrm>
          <a:custGeom>
            <a:avLst/>
            <a:gdLst>
              <a:gd name="connsiteX0" fmla="*/ 0 w 0"/>
              <a:gd name="connsiteY0" fmla="*/ 0 h 331076"/>
              <a:gd name="connsiteX1" fmla="*/ 0 w 0"/>
              <a:gd name="connsiteY1" fmla="*/ 331076 h 331076"/>
            </a:gdLst>
            <a:ahLst/>
            <a:cxnLst>
              <a:cxn ang="0">
                <a:pos x="connsiteX0" y="connsiteY0"/>
              </a:cxn>
              <a:cxn ang="0">
                <a:pos x="connsiteX1" y="connsiteY1"/>
              </a:cxn>
            </a:cxnLst>
            <a:rect l="l" t="t" r="r" b="b"/>
            <a:pathLst>
              <a:path h="331076">
                <a:moveTo>
                  <a:pt x="0" y="0"/>
                </a:moveTo>
                <a:lnTo>
                  <a:pt x="0" y="331076"/>
                </a:lnTo>
              </a:path>
            </a:pathLst>
          </a:cu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Errors with Subtraction </a:t>
            </a:r>
            <a:endParaRPr lang="en-US" dirty="0"/>
          </a:p>
        </p:txBody>
      </p:sp>
      <p:sp>
        <p:nvSpPr>
          <p:cNvPr id="3" name="Rounded Rectangle 2"/>
          <p:cNvSpPr/>
          <p:nvPr/>
        </p:nvSpPr>
        <p:spPr>
          <a:xfrm>
            <a:off x="2971800" y="1447800"/>
            <a:ext cx="3200400" cy="762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where to rename a value</a:t>
            </a:r>
            <a:endParaRPr lang="en-US" dirty="0"/>
          </a:p>
        </p:txBody>
      </p:sp>
      <p:sp>
        <p:nvSpPr>
          <p:cNvPr id="4" name="Rectangle 3"/>
          <p:cNvSpPr/>
          <p:nvPr/>
        </p:nvSpPr>
        <p:spPr>
          <a:xfrm>
            <a:off x="3633153" y="2967335"/>
            <a:ext cx="1877695" cy="258532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420</a:t>
            </a:r>
            <a:endPar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pPr algn="ctr"/>
            <a:r>
              <a:rPr lang="en-US" sz="5400" b="1" u="sng"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-119 </a:t>
            </a:r>
          </a:p>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211  </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cxnSp>
        <p:nvCxnSpPr>
          <p:cNvPr id="6" name="Straight Connector 5"/>
          <p:cNvCxnSpPr/>
          <p:nvPr/>
        </p:nvCxnSpPr>
        <p:spPr>
          <a:xfrm flipH="1">
            <a:off x="3962400" y="3124200"/>
            <a:ext cx="381000" cy="60960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Freeform 9"/>
          <p:cNvSpPr/>
          <p:nvPr/>
        </p:nvSpPr>
        <p:spPr>
          <a:xfrm>
            <a:off x="4761186" y="2806262"/>
            <a:ext cx="33852" cy="346841"/>
          </a:xfrm>
          <a:custGeom>
            <a:avLst/>
            <a:gdLst>
              <a:gd name="connsiteX0" fmla="*/ 0 w 33852"/>
              <a:gd name="connsiteY0" fmla="*/ 0 h 346841"/>
              <a:gd name="connsiteX1" fmla="*/ 31531 w 33852"/>
              <a:gd name="connsiteY1" fmla="*/ 346841 h 346841"/>
            </a:gdLst>
            <a:ahLst/>
            <a:cxnLst>
              <a:cxn ang="0">
                <a:pos x="connsiteX0" y="connsiteY0"/>
              </a:cxn>
              <a:cxn ang="0">
                <a:pos x="connsiteX1" y="connsiteY1"/>
              </a:cxn>
            </a:cxnLst>
            <a:rect l="l" t="t" r="r" b="b"/>
            <a:pathLst>
              <a:path w="33852" h="346841">
                <a:moveTo>
                  <a:pt x="0" y="0"/>
                </a:moveTo>
                <a:cubicBezTo>
                  <a:pt x="33852" y="304671"/>
                  <a:pt x="31531" y="188604"/>
                  <a:pt x="31531" y="346841"/>
                </a:cubicBezTo>
              </a:path>
            </a:pathLst>
          </a:cu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Freeform 10"/>
          <p:cNvSpPr/>
          <p:nvPr/>
        </p:nvSpPr>
        <p:spPr>
          <a:xfrm>
            <a:off x="3689131" y="2948152"/>
            <a:ext cx="273269" cy="477605"/>
          </a:xfrm>
          <a:custGeom>
            <a:avLst/>
            <a:gdLst>
              <a:gd name="connsiteX0" fmla="*/ 0 w 313624"/>
              <a:gd name="connsiteY0" fmla="*/ 31531 h 477605"/>
              <a:gd name="connsiteX1" fmla="*/ 126124 w 313624"/>
              <a:gd name="connsiteY1" fmla="*/ 0 h 477605"/>
              <a:gd name="connsiteX2" fmla="*/ 268014 w 313624"/>
              <a:gd name="connsiteY2" fmla="*/ 15765 h 477605"/>
              <a:gd name="connsiteX3" fmla="*/ 299545 w 313624"/>
              <a:gd name="connsiteY3" fmla="*/ 173420 h 477605"/>
              <a:gd name="connsiteX4" fmla="*/ 204952 w 313624"/>
              <a:gd name="connsiteY4" fmla="*/ 220717 h 477605"/>
              <a:gd name="connsiteX5" fmla="*/ 236483 w 313624"/>
              <a:gd name="connsiteY5" fmla="*/ 394138 h 477605"/>
              <a:gd name="connsiteX6" fmla="*/ 31531 w 313624"/>
              <a:gd name="connsiteY6" fmla="*/ 457200 h 477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3624" h="477605">
                <a:moveTo>
                  <a:pt x="0" y="31531"/>
                </a:moveTo>
                <a:cubicBezTo>
                  <a:pt x="37323" y="19090"/>
                  <a:pt x="88072" y="0"/>
                  <a:pt x="126124" y="0"/>
                </a:cubicBezTo>
                <a:cubicBezTo>
                  <a:pt x="173712" y="0"/>
                  <a:pt x="220717" y="10510"/>
                  <a:pt x="268014" y="15765"/>
                </a:cubicBezTo>
                <a:cubicBezTo>
                  <a:pt x="283107" y="61046"/>
                  <a:pt x="309206" y="129946"/>
                  <a:pt x="299545" y="173420"/>
                </a:cubicBezTo>
                <a:cubicBezTo>
                  <a:pt x="294655" y="195423"/>
                  <a:pt x="220903" y="215400"/>
                  <a:pt x="204952" y="220717"/>
                </a:cubicBezTo>
                <a:cubicBezTo>
                  <a:pt x="283560" y="246919"/>
                  <a:pt x="313624" y="239854"/>
                  <a:pt x="236483" y="394138"/>
                </a:cubicBezTo>
                <a:cubicBezTo>
                  <a:pt x="194750" y="477605"/>
                  <a:pt x="98761" y="457200"/>
                  <a:pt x="31531" y="457200"/>
                </a:cubicBezTo>
              </a:path>
            </a:pathLst>
          </a:cu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Errors with Subtraction </a:t>
            </a:r>
            <a:endParaRPr lang="en-US" dirty="0"/>
          </a:p>
        </p:txBody>
      </p:sp>
      <p:sp>
        <p:nvSpPr>
          <p:cNvPr id="3" name="Rounded Rectangle 2"/>
          <p:cNvSpPr/>
          <p:nvPr/>
        </p:nvSpPr>
        <p:spPr>
          <a:xfrm>
            <a:off x="2971800" y="1447800"/>
            <a:ext cx="3200400" cy="762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overspecialized subtraction procedure</a:t>
            </a:r>
            <a:endParaRPr lang="en-US" dirty="0"/>
          </a:p>
        </p:txBody>
      </p:sp>
      <p:pic>
        <p:nvPicPr>
          <p:cNvPr id="57346" name="Picture 2" descr="C:\Users\rfrantu.DPSUSER\AppData\Local\Microsoft\Windows\Temporary Internet Files\Content.IE5\J1XMBT85\MC900290921[1].wmf"/>
          <p:cNvPicPr>
            <a:picLocks noChangeAspect="1" noChangeArrowheads="1"/>
          </p:cNvPicPr>
          <p:nvPr/>
        </p:nvPicPr>
        <p:blipFill>
          <a:blip r:embed="rId3" cstate="print"/>
          <a:srcRect/>
          <a:stretch>
            <a:fillRect/>
          </a:stretch>
        </p:blipFill>
        <p:spPr bwMode="auto">
          <a:xfrm>
            <a:off x="762000" y="4267200"/>
            <a:ext cx="1104523" cy="1702051"/>
          </a:xfrm>
          <a:prstGeom prst="rect">
            <a:avLst/>
          </a:prstGeom>
          <a:noFill/>
        </p:spPr>
      </p:pic>
      <p:pic>
        <p:nvPicPr>
          <p:cNvPr id="57348" name="Picture 4" descr="http://2.bp.blogspot.com/_Ga1RQllu_6Y/TAQDKgJxMsI/AAAAAAAABqY/3CPIQ2R46JA/s1600/birds-flying-silhouette.jpg"/>
          <p:cNvPicPr>
            <a:picLocks noChangeAspect="1" noChangeArrowheads="1"/>
          </p:cNvPicPr>
          <p:nvPr/>
        </p:nvPicPr>
        <p:blipFill>
          <a:blip r:embed="rId4" cstate="print"/>
          <a:srcRect/>
          <a:stretch>
            <a:fillRect/>
          </a:stretch>
        </p:blipFill>
        <p:spPr bwMode="auto">
          <a:xfrm>
            <a:off x="1676400" y="2819400"/>
            <a:ext cx="1525703" cy="1352550"/>
          </a:xfrm>
          <a:prstGeom prst="rect">
            <a:avLst/>
          </a:prstGeom>
          <a:noFill/>
        </p:spPr>
      </p:pic>
      <p:sp>
        <p:nvSpPr>
          <p:cNvPr id="12" name="Cloud 11"/>
          <p:cNvSpPr/>
          <p:nvPr/>
        </p:nvSpPr>
        <p:spPr>
          <a:xfrm>
            <a:off x="4038600" y="2438400"/>
            <a:ext cx="3124200" cy="182880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There are seven birds in a bush. Three fly away. Subtract to find out how many birds are left.</a:t>
            </a:r>
            <a:endParaRPr lang="en-US" dirty="0"/>
          </a:p>
        </p:txBody>
      </p:sp>
      <p:sp>
        <p:nvSpPr>
          <p:cNvPr id="13" name="TextBox 12"/>
          <p:cNvSpPr txBox="1"/>
          <p:nvPr/>
        </p:nvSpPr>
        <p:spPr>
          <a:xfrm>
            <a:off x="2667000" y="5257800"/>
            <a:ext cx="6096000" cy="923330"/>
          </a:xfrm>
          <a:prstGeom prst="rect">
            <a:avLst/>
          </a:prstGeom>
          <a:noFill/>
        </p:spPr>
        <p:txBody>
          <a:bodyPr wrap="square" rtlCol="0">
            <a:spAutoFit/>
          </a:bodyPr>
          <a:lstStyle/>
          <a:p>
            <a:r>
              <a:rPr lang="en-US" dirty="0" smtClean="0"/>
              <a:t>However, she may be unable to solve a problem that involves the comparison of two amounts or the missing part of a whole. </a:t>
            </a:r>
            <a:endParaRPr 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Errors with subtraction </a:t>
            </a:r>
            <a:endParaRPr lang="en-US" dirty="0"/>
          </a:p>
        </p:txBody>
      </p:sp>
      <p:sp>
        <p:nvSpPr>
          <p:cNvPr id="3" name="Rounded Rectangle 2"/>
          <p:cNvSpPr/>
          <p:nvPr/>
        </p:nvSpPr>
        <p:spPr>
          <a:xfrm>
            <a:off x="2971800" y="1447800"/>
            <a:ext cx="3200400" cy="762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stuck with only a few ways to solve problems </a:t>
            </a:r>
            <a:endParaRPr lang="en-US" dirty="0"/>
          </a:p>
        </p:txBody>
      </p:sp>
      <p:sp>
        <p:nvSpPr>
          <p:cNvPr id="12" name="Rectangle 11"/>
          <p:cNvSpPr/>
          <p:nvPr/>
        </p:nvSpPr>
        <p:spPr>
          <a:xfrm>
            <a:off x="1153362" y="2971800"/>
            <a:ext cx="2050561" cy="923330"/>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a-b</a:t>
            </a: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t>
            </a:r>
          </a:p>
        </p:txBody>
      </p:sp>
      <p:sp>
        <p:nvSpPr>
          <p:cNvPr id="13" name="Rectangle 12"/>
          <p:cNvSpPr/>
          <p:nvPr/>
        </p:nvSpPr>
        <p:spPr>
          <a:xfrm>
            <a:off x="5410200" y="2610683"/>
            <a:ext cx="1569660" cy="4247317"/>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a:t>
            </a:r>
          </a:p>
          <a:p>
            <a:pPr algn="ct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b</a:t>
            </a:r>
          </a:p>
          <a:p>
            <a:pPr algn="ct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t>
            </a:r>
            <a:r>
              <a:rPr lang="en-US" sz="5400" b="1" u="sng"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c </a:t>
            </a: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p>
          <a:p>
            <a:pPr algn="ct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  </a:t>
            </a:r>
          </a:p>
          <a:p>
            <a:pPr algn="ctr"/>
            <a:endPar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Errors with subtraction </a:t>
            </a:r>
            <a:endParaRPr lang="en-US" dirty="0"/>
          </a:p>
        </p:txBody>
      </p:sp>
      <p:sp>
        <p:nvSpPr>
          <p:cNvPr id="3" name="Rounded Rectangle 2"/>
          <p:cNvSpPr/>
          <p:nvPr/>
        </p:nvSpPr>
        <p:spPr>
          <a:xfrm>
            <a:off x="2971800" y="1447800"/>
            <a:ext cx="3200400" cy="762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see addition and subtraction as separate operations</a:t>
            </a:r>
            <a:endParaRPr lang="en-US" dirty="0"/>
          </a:p>
        </p:txBody>
      </p:sp>
      <p:sp>
        <p:nvSpPr>
          <p:cNvPr id="12" name="Rectangle 11"/>
          <p:cNvSpPr/>
          <p:nvPr/>
        </p:nvSpPr>
        <p:spPr>
          <a:xfrm>
            <a:off x="528193" y="2971800"/>
            <a:ext cx="3300905" cy="923330"/>
          </a:xfrm>
          <a:prstGeom prst="rect">
            <a:avLst/>
          </a:prstGeom>
          <a:noFill/>
        </p:spPr>
        <p:txBody>
          <a:bodyPr wrap="none" lIns="91440" tIns="45720" rIns="91440" bIns="45720">
            <a:spAutoFit/>
          </a:bodyPr>
          <a:lstStyle/>
          <a:p>
            <a:pPr algn="ct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6 + 7 = 13</a:t>
            </a:r>
          </a:p>
        </p:txBody>
      </p:sp>
      <p:sp>
        <p:nvSpPr>
          <p:cNvPr id="6" name="Rectangle 5"/>
          <p:cNvSpPr/>
          <p:nvPr/>
        </p:nvSpPr>
        <p:spPr>
          <a:xfrm>
            <a:off x="5348084" y="4343400"/>
            <a:ext cx="2358338" cy="923330"/>
          </a:xfrm>
          <a:prstGeom prst="rect">
            <a:avLst/>
          </a:prstGeom>
          <a:noFill/>
        </p:spPr>
        <p:txBody>
          <a:bodyPr wrap="none" lIns="91440" tIns="45720" rIns="91440" bIns="45720">
            <a:spAutoFit/>
          </a:bodyPr>
          <a:lstStyle/>
          <a:p>
            <a:pPr algn="ct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13-7=6</a:t>
            </a:r>
          </a:p>
        </p:txBody>
      </p:sp>
      <p:sp>
        <p:nvSpPr>
          <p:cNvPr id="7" name="Curved Down Arrow 6"/>
          <p:cNvSpPr/>
          <p:nvPr/>
        </p:nvSpPr>
        <p:spPr>
          <a:xfrm rot="1760074">
            <a:off x="4114800" y="2895600"/>
            <a:ext cx="2590800" cy="121920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Curved Down Arrow 7"/>
          <p:cNvSpPr/>
          <p:nvPr/>
        </p:nvSpPr>
        <p:spPr>
          <a:xfrm rot="12575720">
            <a:off x="2722860" y="4370229"/>
            <a:ext cx="2590800" cy="121920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Subtraction Intervention </a:t>
            </a:r>
            <a:endParaRPr lang="en-US" dirty="0"/>
          </a:p>
        </p:txBody>
      </p:sp>
      <p:sp>
        <p:nvSpPr>
          <p:cNvPr id="3" name="Oval 2"/>
          <p:cNvSpPr/>
          <p:nvPr/>
        </p:nvSpPr>
        <p:spPr>
          <a:xfrm>
            <a:off x="533400" y="1219200"/>
            <a:ext cx="6248400" cy="51054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lowchart: Connector 3"/>
          <p:cNvSpPr/>
          <p:nvPr/>
        </p:nvSpPr>
        <p:spPr>
          <a:xfrm>
            <a:off x="2133600" y="1905000"/>
            <a:ext cx="609600" cy="533400"/>
          </a:xfrm>
          <a:prstGeom prst="flowChartConnector">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lowchart: Connector 4"/>
          <p:cNvSpPr/>
          <p:nvPr/>
        </p:nvSpPr>
        <p:spPr>
          <a:xfrm>
            <a:off x="1371600" y="2895600"/>
            <a:ext cx="609600" cy="533400"/>
          </a:xfrm>
          <a:prstGeom prst="flowChartConnector">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lowchart: Connector 5"/>
          <p:cNvSpPr/>
          <p:nvPr/>
        </p:nvSpPr>
        <p:spPr>
          <a:xfrm>
            <a:off x="3657600" y="1752600"/>
            <a:ext cx="609600" cy="533400"/>
          </a:xfrm>
          <a:prstGeom prst="flowChartConnector">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lowchart: Connector 6"/>
          <p:cNvSpPr/>
          <p:nvPr/>
        </p:nvSpPr>
        <p:spPr>
          <a:xfrm>
            <a:off x="4419600" y="3048000"/>
            <a:ext cx="609600" cy="533400"/>
          </a:xfrm>
          <a:prstGeom prst="flowChartConnector">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lowchart: Connector 7"/>
          <p:cNvSpPr/>
          <p:nvPr/>
        </p:nvSpPr>
        <p:spPr>
          <a:xfrm>
            <a:off x="1524000" y="4267200"/>
            <a:ext cx="609600" cy="533400"/>
          </a:xfrm>
          <a:prstGeom prst="flowChartConnector">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lowchart: Connector 8"/>
          <p:cNvSpPr/>
          <p:nvPr/>
        </p:nvSpPr>
        <p:spPr>
          <a:xfrm>
            <a:off x="2895600" y="3352800"/>
            <a:ext cx="609600" cy="533400"/>
          </a:xfrm>
          <a:prstGeom prst="flowChartConnector">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lowchart: Connector 9"/>
          <p:cNvSpPr/>
          <p:nvPr/>
        </p:nvSpPr>
        <p:spPr>
          <a:xfrm>
            <a:off x="3810000" y="4953000"/>
            <a:ext cx="609600" cy="533400"/>
          </a:xfrm>
          <a:prstGeom prst="flowChartConnector">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lowchart: Connector 10"/>
          <p:cNvSpPr/>
          <p:nvPr/>
        </p:nvSpPr>
        <p:spPr>
          <a:xfrm>
            <a:off x="5105400" y="1981200"/>
            <a:ext cx="609600" cy="533400"/>
          </a:xfrm>
          <a:prstGeom prst="flowChartConnector">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lowchart: Connector 11"/>
          <p:cNvSpPr/>
          <p:nvPr/>
        </p:nvSpPr>
        <p:spPr>
          <a:xfrm>
            <a:off x="5562600" y="2895600"/>
            <a:ext cx="609600" cy="533400"/>
          </a:xfrm>
          <a:prstGeom prst="flowChartConnector">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lowchart: Connector 12"/>
          <p:cNvSpPr/>
          <p:nvPr/>
        </p:nvSpPr>
        <p:spPr>
          <a:xfrm>
            <a:off x="4343400" y="3962400"/>
            <a:ext cx="609600" cy="533400"/>
          </a:xfrm>
          <a:prstGeom prst="flowChartConnector">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6781800" y="838200"/>
            <a:ext cx="1569660"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10-3</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5" name="Flowchart: Connector 14"/>
          <p:cNvSpPr/>
          <p:nvPr/>
        </p:nvSpPr>
        <p:spPr>
          <a:xfrm>
            <a:off x="5105400" y="1981200"/>
            <a:ext cx="609600" cy="533400"/>
          </a:xfrm>
          <a:prstGeom prst="flowChartConnector">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lowchart: Connector 15"/>
          <p:cNvSpPr/>
          <p:nvPr/>
        </p:nvSpPr>
        <p:spPr>
          <a:xfrm>
            <a:off x="4419600" y="3048000"/>
            <a:ext cx="609600" cy="533400"/>
          </a:xfrm>
          <a:prstGeom prst="flowChartConnector">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lowchart: Connector 16"/>
          <p:cNvSpPr/>
          <p:nvPr/>
        </p:nvSpPr>
        <p:spPr>
          <a:xfrm>
            <a:off x="5562600" y="2895600"/>
            <a:ext cx="609600" cy="533400"/>
          </a:xfrm>
          <a:prstGeom prst="flowChartConnector">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63" presetClass="path" presetSubtype="0" accel="50000" decel="50000" fill="hold" grpId="0" nodeType="clickEffect">
                                  <p:stCondLst>
                                    <p:cond delay="0"/>
                                  </p:stCondLst>
                                  <p:childTnLst>
                                    <p:animMotion origin="layout" path="M 0 0  L 0.25 0  E" pathEditMode="relative" ptsTypes="">
                                      <p:cBhvr>
                                        <p:cTn id="18" dur="2000" fill="hold"/>
                                        <p:tgtEl>
                                          <p:spTgt spid="7"/>
                                        </p:tgtEl>
                                        <p:attrNameLst>
                                          <p:attrName>ppt_x</p:attrName>
                                          <p:attrName>ppt_y</p:attrName>
                                        </p:attrNameLst>
                                      </p:cBhvr>
                                    </p:animMotion>
                                  </p:childTnLst>
                                </p:cTn>
                              </p:par>
                              <p:par>
                                <p:cTn id="19" presetID="63" presetClass="path" presetSubtype="0" accel="50000" decel="50000" fill="hold" grpId="0" nodeType="withEffect">
                                  <p:stCondLst>
                                    <p:cond delay="0"/>
                                  </p:stCondLst>
                                  <p:childTnLst>
                                    <p:animMotion origin="layout" path="M 0 0  L 0.25 0  E" pathEditMode="relative" ptsTypes="">
                                      <p:cBhvr>
                                        <p:cTn id="20" dur="2000" fill="hold"/>
                                        <p:tgtEl>
                                          <p:spTgt spid="11"/>
                                        </p:tgtEl>
                                        <p:attrNameLst>
                                          <p:attrName>ppt_x</p:attrName>
                                          <p:attrName>ppt_y</p:attrName>
                                        </p:attrNameLst>
                                      </p:cBhvr>
                                    </p:animMotion>
                                  </p:childTnLst>
                                </p:cTn>
                              </p:par>
                              <p:par>
                                <p:cTn id="21" presetID="63" presetClass="path" presetSubtype="0" accel="50000" decel="50000" fill="hold" grpId="0" nodeType="withEffect">
                                  <p:stCondLst>
                                    <p:cond delay="0"/>
                                  </p:stCondLst>
                                  <p:childTnLst>
                                    <p:animMotion origin="layout" path="M 0 0  L 0.25 0  E" pathEditMode="relative" ptsTypes="">
                                      <p:cBhvr>
                                        <p:cTn id="22" dur="2000" fill="hold"/>
                                        <p:tgtEl>
                                          <p:spTgt spid="12"/>
                                        </p:tgtEl>
                                        <p:attrNameLst>
                                          <p:attrName>ppt_x</p:attrName>
                                          <p:attrName>ppt_y</p:attrName>
                                        </p:attrNameLst>
                                      </p:cBhvr>
                                    </p:animMotion>
                                  </p:childTnLst>
                                </p:cTn>
                              </p:par>
                              <p:par>
                                <p:cTn id="23" presetID="63" presetClass="path" presetSubtype="0" accel="50000" decel="50000" fill="hold" grpId="1" nodeType="withEffect">
                                  <p:stCondLst>
                                    <p:cond delay="0"/>
                                  </p:stCondLst>
                                  <p:childTnLst>
                                    <p:animMotion origin="layout" path="M 0 0  L 0.25 0  E" pathEditMode="relative" ptsTypes="">
                                      <p:cBhvr>
                                        <p:cTn id="24" dur="2000" fill="hold"/>
                                        <p:tgtEl>
                                          <p:spTgt spid="15"/>
                                        </p:tgtEl>
                                        <p:attrNameLst>
                                          <p:attrName>ppt_x</p:attrName>
                                          <p:attrName>ppt_y</p:attrName>
                                        </p:attrNameLst>
                                      </p:cBhvr>
                                    </p:animMotion>
                                  </p:childTnLst>
                                </p:cTn>
                              </p:par>
                              <p:par>
                                <p:cTn id="25" presetID="63" presetClass="path" presetSubtype="0" accel="50000" decel="50000" fill="hold" grpId="1" nodeType="withEffect">
                                  <p:stCondLst>
                                    <p:cond delay="0"/>
                                  </p:stCondLst>
                                  <p:childTnLst>
                                    <p:animMotion origin="layout" path="M 0 0  L 0.25 0  E" pathEditMode="relative" ptsTypes="">
                                      <p:cBhvr>
                                        <p:cTn id="26" dur="2000" fill="hold"/>
                                        <p:tgtEl>
                                          <p:spTgt spid="16"/>
                                        </p:tgtEl>
                                        <p:attrNameLst>
                                          <p:attrName>ppt_x</p:attrName>
                                          <p:attrName>ppt_y</p:attrName>
                                        </p:attrNameLst>
                                      </p:cBhvr>
                                    </p:animMotion>
                                  </p:childTnLst>
                                </p:cTn>
                              </p:par>
                              <p:par>
                                <p:cTn id="27" presetID="63" presetClass="path" presetSubtype="0" accel="50000" decel="50000" fill="hold" grpId="1" nodeType="withEffect">
                                  <p:stCondLst>
                                    <p:cond delay="0"/>
                                  </p:stCondLst>
                                  <p:childTnLst>
                                    <p:animMotion origin="layout" path="M 0 0  L 0.25 0  E" pathEditMode="relative" ptsTypes="">
                                      <p:cBhvr>
                                        <p:cTn id="28" dur="2000" fill="hold"/>
                                        <p:tgtEl>
                                          <p:spTgt spid="1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P spid="12" grpId="0" animBg="1"/>
      <p:bldP spid="15" grpId="0" animBg="1"/>
      <p:bldP spid="15" grpId="1" animBg="1"/>
      <p:bldP spid="16" grpId="0" animBg="1"/>
      <p:bldP spid="16" grpId="1" animBg="1"/>
      <p:bldP spid="17" grpId="0" animBg="1"/>
      <p:bldP spid="17" grpId="1"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Connecting Addition and Subtraction</a:t>
            </a:r>
            <a:endParaRPr lang="en-US" dirty="0"/>
          </a:p>
        </p:txBody>
      </p:sp>
      <p:pic>
        <p:nvPicPr>
          <p:cNvPr id="1026" name="Picture 2" descr="http://2.bp.blogspot.com/_CfMVeqocRqU/TTOQdJw2SiI/AAAAAAAAAF8/5_ssLcmuv_M/s1600/tag.jpg"/>
          <p:cNvPicPr>
            <a:picLocks noChangeAspect="1" noChangeArrowheads="1"/>
          </p:cNvPicPr>
          <p:nvPr/>
        </p:nvPicPr>
        <p:blipFill>
          <a:blip r:embed="rId2" cstate="print"/>
          <a:srcRect/>
          <a:stretch>
            <a:fillRect/>
          </a:stretch>
        </p:blipFill>
        <p:spPr bwMode="auto">
          <a:xfrm>
            <a:off x="2133600" y="3781425"/>
            <a:ext cx="5076825" cy="3076575"/>
          </a:xfrm>
          <a:prstGeom prst="rect">
            <a:avLst/>
          </a:prstGeom>
          <a:noFill/>
        </p:spPr>
      </p:pic>
      <p:sp>
        <p:nvSpPr>
          <p:cNvPr id="5" name="Rounded Rectangle 4"/>
          <p:cNvSpPr/>
          <p:nvPr/>
        </p:nvSpPr>
        <p:spPr>
          <a:xfrm>
            <a:off x="1066800" y="1447800"/>
            <a:ext cx="7010400" cy="1066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At recess, 5 children are playing tag. Then 3 more children join the game. How many children are playing tag? What will happen if 5 children leave the game?</a:t>
            </a:r>
            <a:endParaRPr lang="en-US" dirty="0"/>
          </a:p>
        </p:txBody>
      </p:sp>
      <p:sp>
        <p:nvSpPr>
          <p:cNvPr id="6" name="Rectangle 5"/>
          <p:cNvSpPr/>
          <p:nvPr/>
        </p:nvSpPr>
        <p:spPr>
          <a:xfrm>
            <a:off x="1371600" y="2819400"/>
            <a:ext cx="685800" cy="6096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1600200" y="3048000"/>
            <a:ext cx="228600" cy="22860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057400" y="2819400"/>
            <a:ext cx="685800" cy="6096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2286000" y="3048000"/>
            <a:ext cx="228600" cy="22860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2743200" y="2819400"/>
            <a:ext cx="685800" cy="6096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2971800" y="3048000"/>
            <a:ext cx="228600" cy="22860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3429000" y="2819400"/>
            <a:ext cx="685800" cy="6096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3657600" y="3048000"/>
            <a:ext cx="228600" cy="22860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114800" y="2819400"/>
            <a:ext cx="685800" cy="6096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4343400" y="3048000"/>
            <a:ext cx="228600" cy="22860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4800600" y="2819400"/>
            <a:ext cx="685800" cy="6096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5029200" y="3048000"/>
            <a:ext cx="228600" cy="2286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5486400" y="2819400"/>
            <a:ext cx="685800" cy="6096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5715000" y="3048000"/>
            <a:ext cx="228600" cy="2286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6172200" y="2819400"/>
            <a:ext cx="685800" cy="6096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6400800" y="3048000"/>
            <a:ext cx="228600" cy="2286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6858000" y="3048000"/>
            <a:ext cx="152400" cy="228600"/>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Subtraction with a number line </a:t>
            </a:r>
            <a:endParaRPr lang="en-US" dirty="0"/>
          </a:p>
        </p:txBody>
      </p:sp>
      <p:sp>
        <p:nvSpPr>
          <p:cNvPr id="5" name="Oval 4"/>
          <p:cNvSpPr/>
          <p:nvPr/>
        </p:nvSpPr>
        <p:spPr>
          <a:xfrm>
            <a:off x="6858000" y="1905000"/>
            <a:ext cx="1752600" cy="15240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flipH="1">
            <a:off x="685800" y="1905000"/>
            <a:ext cx="7162800" cy="0"/>
          </a:xfrm>
          <a:prstGeom prst="line">
            <a:avLst/>
          </a:prstGeom>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2057400" y="2209800"/>
            <a:ext cx="4288353" cy="646331"/>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36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empty number line</a:t>
            </a:r>
            <a:endParaRPr lang="en-US" sz="36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9" name="Rectangle 8"/>
          <p:cNvSpPr/>
          <p:nvPr/>
        </p:nvSpPr>
        <p:spPr>
          <a:xfrm>
            <a:off x="3352800" y="2971800"/>
            <a:ext cx="1595309"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27</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-4</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0" name="Oval 9"/>
          <p:cNvSpPr/>
          <p:nvPr/>
        </p:nvSpPr>
        <p:spPr>
          <a:xfrm>
            <a:off x="6858000" y="5029200"/>
            <a:ext cx="1752600" cy="15240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p:cNvCxnSpPr/>
          <p:nvPr/>
        </p:nvCxnSpPr>
        <p:spPr>
          <a:xfrm flipH="1">
            <a:off x="685800" y="5029200"/>
            <a:ext cx="7162800" cy="0"/>
          </a:xfrm>
          <a:prstGeom prst="line">
            <a:avLst/>
          </a:prstGeom>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7315200" y="5342930"/>
            <a:ext cx="911170" cy="830997"/>
          </a:xfrm>
          <a:prstGeom prst="rect">
            <a:avLst/>
          </a:prstGeom>
        </p:spPr>
        <p:txBody>
          <a:bodyPr wrap="square">
            <a:spAutoFit/>
          </a:bodyPr>
          <a:lstStyle/>
          <a:p>
            <a:r>
              <a:rPr lang="en-US" sz="4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27</a:t>
            </a:r>
            <a:endParaRPr lang="en-US" sz="4800" dirty="0"/>
          </a:p>
        </p:txBody>
      </p:sp>
      <p:sp>
        <p:nvSpPr>
          <p:cNvPr id="15" name="Block Arc 14"/>
          <p:cNvSpPr/>
          <p:nvPr/>
        </p:nvSpPr>
        <p:spPr>
          <a:xfrm>
            <a:off x="5943600" y="4038600"/>
            <a:ext cx="1981200" cy="1981200"/>
          </a:xfrm>
          <a:prstGeom prst="blockArc">
            <a:avLst>
              <a:gd name="adj1" fmla="val 10621386"/>
              <a:gd name="adj2" fmla="val 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Block Arc 15"/>
          <p:cNvSpPr/>
          <p:nvPr/>
        </p:nvSpPr>
        <p:spPr>
          <a:xfrm>
            <a:off x="4343400" y="4038600"/>
            <a:ext cx="1981200" cy="1981200"/>
          </a:xfrm>
          <a:prstGeom prst="blockArc">
            <a:avLst>
              <a:gd name="adj1" fmla="val 10621386"/>
              <a:gd name="adj2" fmla="val 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 name="Block Arc 16"/>
          <p:cNvSpPr/>
          <p:nvPr/>
        </p:nvSpPr>
        <p:spPr>
          <a:xfrm>
            <a:off x="2743200" y="4038600"/>
            <a:ext cx="1981200" cy="1981200"/>
          </a:xfrm>
          <a:prstGeom prst="blockArc">
            <a:avLst>
              <a:gd name="adj1" fmla="val 10621386"/>
              <a:gd name="adj2" fmla="val 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8" name="Block Arc 17"/>
          <p:cNvSpPr/>
          <p:nvPr/>
        </p:nvSpPr>
        <p:spPr>
          <a:xfrm>
            <a:off x="990600" y="4038600"/>
            <a:ext cx="1981200" cy="1981200"/>
          </a:xfrm>
          <a:prstGeom prst="blockArc">
            <a:avLst>
              <a:gd name="adj1" fmla="val 10621386"/>
              <a:gd name="adj2" fmla="val 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18"/>
          <p:cNvSpPr txBox="1"/>
          <p:nvPr/>
        </p:nvSpPr>
        <p:spPr>
          <a:xfrm>
            <a:off x="5943600" y="5334000"/>
            <a:ext cx="609600" cy="381000"/>
          </a:xfrm>
          <a:prstGeom prst="rect">
            <a:avLst/>
          </a:prstGeom>
          <a:noFill/>
        </p:spPr>
        <p:txBody>
          <a:bodyPr wrap="square" rtlCol="0">
            <a:spAutoFit/>
          </a:bodyPr>
          <a:lstStyle/>
          <a:p>
            <a:r>
              <a:rPr lang="en-US" dirty="0" smtClean="0"/>
              <a:t>26</a:t>
            </a:r>
            <a:endParaRPr lang="en-US" dirty="0"/>
          </a:p>
        </p:txBody>
      </p:sp>
      <p:sp>
        <p:nvSpPr>
          <p:cNvPr id="20" name="TextBox 19"/>
          <p:cNvSpPr txBox="1"/>
          <p:nvPr/>
        </p:nvSpPr>
        <p:spPr>
          <a:xfrm>
            <a:off x="4343400" y="5257800"/>
            <a:ext cx="609600" cy="381000"/>
          </a:xfrm>
          <a:prstGeom prst="rect">
            <a:avLst/>
          </a:prstGeom>
          <a:noFill/>
        </p:spPr>
        <p:txBody>
          <a:bodyPr wrap="square" rtlCol="0">
            <a:spAutoFit/>
          </a:bodyPr>
          <a:lstStyle/>
          <a:p>
            <a:r>
              <a:rPr lang="en-US" dirty="0" smtClean="0"/>
              <a:t>25</a:t>
            </a:r>
            <a:endParaRPr lang="en-US" dirty="0"/>
          </a:p>
        </p:txBody>
      </p:sp>
      <p:sp>
        <p:nvSpPr>
          <p:cNvPr id="21" name="TextBox 20"/>
          <p:cNvSpPr txBox="1"/>
          <p:nvPr/>
        </p:nvSpPr>
        <p:spPr>
          <a:xfrm>
            <a:off x="2590800" y="5181600"/>
            <a:ext cx="609600" cy="381000"/>
          </a:xfrm>
          <a:prstGeom prst="rect">
            <a:avLst/>
          </a:prstGeom>
          <a:noFill/>
        </p:spPr>
        <p:txBody>
          <a:bodyPr wrap="square" rtlCol="0">
            <a:spAutoFit/>
          </a:bodyPr>
          <a:lstStyle/>
          <a:p>
            <a:r>
              <a:rPr lang="en-US" dirty="0" smtClean="0"/>
              <a:t>24</a:t>
            </a:r>
            <a:endParaRPr lang="en-US" dirty="0"/>
          </a:p>
        </p:txBody>
      </p:sp>
      <p:sp>
        <p:nvSpPr>
          <p:cNvPr id="22" name="TextBox 21"/>
          <p:cNvSpPr txBox="1"/>
          <p:nvPr/>
        </p:nvSpPr>
        <p:spPr>
          <a:xfrm>
            <a:off x="838200" y="5181600"/>
            <a:ext cx="609600" cy="381000"/>
          </a:xfrm>
          <a:prstGeom prst="rect">
            <a:avLst/>
          </a:prstGeom>
          <a:noFill/>
        </p:spPr>
        <p:txBody>
          <a:bodyPr wrap="square" rtlCol="0">
            <a:spAutoFit/>
          </a:bodyPr>
          <a:lstStyle/>
          <a:p>
            <a:r>
              <a:rPr lang="en-US" dirty="0" smtClean="0"/>
              <a:t>25</a:t>
            </a:r>
            <a:endParaRPr 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Mental Subtraction Fact Strategies </a:t>
            </a:r>
            <a:endParaRPr lang="en-US" dirty="0"/>
          </a:p>
        </p:txBody>
      </p:sp>
      <p:sp>
        <p:nvSpPr>
          <p:cNvPr id="3" name="Rectangle 2"/>
          <p:cNvSpPr/>
          <p:nvPr/>
        </p:nvSpPr>
        <p:spPr>
          <a:xfrm>
            <a:off x="609600" y="1524000"/>
            <a:ext cx="7924800" cy="1200329"/>
          </a:xfrm>
          <a:prstGeom prst="rect">
            <a:avLst/>
          </a:prstGeom>
        </p:spPr>
        <p:txBody>
          <a:bodyPr wrap="square">
            <a:spAutoFit/>
          </a:bodyPr>
          <a:lstStyle/>
          <a:p>
            <a:r>
              <a:rPr lang="en-US" dirty="0" smtClean="0"/>
              <a:t>After students can use a strategy accurately and efficiently to solve a group of unknown subtraction facts, the yare provided with “add to check activities.” Add to check activities are additional activities to check for mastery.</a:t>
            </a:r>
            <a:endParaRPr lang="en-US" dirty="0"/>
          </a:p>
        </p:txBody>
      </p:sp>
      <p:sp>
        <p:nvSpPr>
          <p:cNvPr id="15" name="Rectangle 14"/>
          <p:cNvSpPr/>
          <p:nvPr/>
        </p:nvSpPr>
        <p:spPr>
          <a:xfrm>
            <a:off x="304800" y="3962400"/>
            <a:ext cx="685800" cy="6096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533400" y="4191000"/>
            <a:ext cx="228600" cy="22860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990600" y="3962400"/>
            <a:ext cx="685800" cy="6096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1219200" y="4191000"/>
            <a:ext cx="228600" cy="22860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1676400" y="3962400"/>
            <a:ext cx="685800" cy="6096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1905000" y="4191000"/>
            <a:ext cx="228600" cy="22860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2362200" y="3962400"/>
            <a:ext cx="685800" cy="6096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2590800" y="4191000"/>
            <a:ext cx="228600" cy="22860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3048000" y="3962400"/>
            <a:ext cx="685800" cy="6096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3276600" y="4191000"/>
            <a:ext cx="228600" cy="22860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3733800" y="3962400"/>
            <a:ext cx="685800" cy="6096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3962400" y="4191000"/>
            <a:ext cx="228600" cy="22860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4419600" y="3962400"/>
            <a:ext cx="685800" cy="6096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p:nvPr/>
        </p:nvSpPr>
        <p:spPr>
          <a:xfrm>
            <a:off x="4648200" y="4191000"/>
            <a:ext cx="228600" cy="22860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5105400" y="3962400"/>
            <a:ext cx="685800" cy="6096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5334000" y="4191000"/>
            <a:ext cx="228600" cy="22860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5791200" y="4191000"/>
            <a:ext cx="152400" cy="2286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a:off x="2241877" y="2967335"/>
            <a:ext cx="4660250"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break a stick </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3" name="Rectangle 32"/>
          <p:cNvSpPr/>
          <p:nvPr/>
        </p:nvSpPr>
        <p:spPr>
          <a:xfrm>
            <a:off x="6705600" y="3810000"/>
            <a:ext cx="684803"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34" name="Rectangle 33"/>
          <p:cNvSpPr/>
          <p:nvPr/>
        </p:nvSpPr>
        <p:spPr>
          <a:xfrm>
            <a:off x="5487397" y="5029200"/>
            <a:ext cx="685800" cy="6096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p:cNvSpPr/>
          <p:nvPr/>
        </p:nvSpPr>
        <p:spPr>
          <a:xfrm>
            <a:off x="5715997" y="5257800"/>
            <a:ext cx="228600" cy="22860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6173197" y="5029200"/>
            <a:ext cx="685800" cy="6096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p:nvPr/>
        </p:nvSpPr>
        <p:spPr>
          <a:xfrm>
            <a:off x="6401797" y="5257800"/>
            <a:ext cx="228600" cy="22860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a:off x="6858997" y="5029200"/>
            <a:ext cx="685800" cy="6096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7087597" y="5257800"/>
            <a:ext cx="228600" cy="22860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p:cNvSpPr/>
          <p:nvPr/>
        </p:nvSpPr>
        <p:spPr>
          <a:xfrm>
            <a:off x="7544797" y="5257800"/>
            <a:ext cx="152400" cy="2286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304800" y="5029200"/>
            <a:ext cx="685800" cy="609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p:cNvSpPr/>
          <p:nvPr/>
        </p:nvSpPr>
        <p:spPr>
          <a:xfrm>
            <a:off x="533400" y="5257800"/>
            <a:ext cx="228600" cy="2286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p:cNvSpPr/>
          <p:nvPr/>
        </p:nvSpPr>
        <p:spPr>
          <a:xfrm>
            <a:off x="990600" y="5029200"/>
            <a:ext cx="685800" cy="609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p:cNvSpPr/>
          <p:nvPr/>
        </p:nvSpPr>
        <p:spPr>
          <a:xfrm>
            <a:off x="1219200" y="5257800"/>
            <a:ext cx="228600" cy="2286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p:cNvSpPr/>
          <p:nvPr/>
        </p:nvSpPr>
        <p:spPr>
          <a:xfrm>
            <a:off x="1676400" y="5029200"/>
            <a:ext cx="685800" cy="609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p:cNvSpPr/>
          <p:nvPr/>
        </p:nvSpPr>
        <p:spPr>
          <a:xfrm>
            <a:off x="1905000" y="5257800"/>
            <a:ext cx="228600" cy="2286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2362200" y="5029200"/>
            <a:ext cx="685800" cy="609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p:cNvSpPr/>
          <p:nvPr/>
        </p:nvSpPr>
        <p:spPr>
          <a:xfrm>
            <a:off x="2590800" y="5257800"/>
            <a:ext cx="228600" cy="2286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p:cNvSpPr/>
          <p:nvPr/>
        </p:nvSpPr>
        <p:spPr>
          <a:xfrm>
            <a:off x="3048000" y="5029200"/>
            <a:ext cx="685800" cy="609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p:cNvSpPr/>
          <p:nvPr/>
        </p:nvSpPr>
        <p:spPr>
          <a:xfrm>
            <a:off x="3276600" y="5257800"/>
            <a:ext cx="228600" cy="2286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p:cNvSpPr/>
          <p:nvPr/>
        </p:nvSpPr>
        <p:spPr>
          <a:xfrm>
            <a:off x="7925797" y="4867870"/>
            <a:ext cx="684803"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B</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52" name="Rectangle 51"/>
          <p:cNvSpPr/>
          <p:nvPr/>
        </p:nvSpPr>
        <p:spPr>
          <a:xfrm>
            <a:off x="838200" y="5715000"/>
            <a:ext cx="2704588"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A-B= C </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53" name="Rectangle 52"/>
          <p:cNvSpPr/>
          <p:nvPr/>
        </p:nvSpPr>
        <p:spPr>
          <a:xfrm>
            <a:off x="3962400" y="4876800"/>
            <a:ext cx="684803"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C</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54" name="Rectangle 53"/>
          <p:cNvSpPr/>
          <p:nvPr/>
        </p:nvSpPr>
        <p:spPr>
          <a:xfrm>
            <a:off x="4663551" y="5715000"/>
            <a:ext cx="2826287"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C+</a:t>
            </a: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B= A </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Addition  	</a:t>
            </a:r>
            <a:endParaRPr lang="en-US" dirty="0"/>
          </a:p>
        </p:txBody>
      </p:sp>
      <p:sp>
        <p:nvSpPr>
          <p:cNvPr id="5" name="Text Placeholder 4"/>
          <p:cNvSpPr>
            <a:spLocks noGrp="1"/>
          </p:cNvSpPr>
          <p:nvPr>
            <p:ph type="body" idx="1"/>
          </p:nvPr>
        </p:nvSpPr>
        <p:spPr/>
        <p:txBody>
          <a:bodyPr/>
          <a:lstStyle/>
          <a:p>
            <a:r>
              <a:rPr lang="en-US" dirty="0" smtClean="0"/>
              <a:t>History, definitions and common problems </a:t>
            </a:r>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Mental Subtraction Fact Strategies  </a:t>
            </a:r>
            <a:endParaRPr lang="en-US" dirty="0"/>
          </a:p>
        </p:txBody>
      </p:sp>
      <p:sp>
        <p:nvSpPr>
          <p:cNvPr id="3" name="Rectangle 2"/>
          <p:cNvSpPr/>
          <p:nvPr/>
        </p:nvSpPr>
        <p:spPr>
          <a:xfrm>
            <a:off x="762000" y="1447800"/>
            <a:ext cx="7848600" cy="1754326"/>
          </a:xfrm>
          <a:prstGeom prst="rect">
            <a:avLst/>
          </a:prstGeom>
        </p:spPr>
        <p:txBody>
          <a:bodyPr wrap="square">
            <a:spAutoFit/>
          </a:bodyPr>
          <a:lstStyle/>
          <a:p>
            <a:r>
              <a:rPr lang="en-US" dirty="0" smtClean="0"/>
              <a:t>Introduce subtraction zero facts</a:t>
            </a:r>
          </a:p>
          <a:p>
            <a:r>
              <a:rPr lang="en-US" dirty="0" smtClean="0"/>
              <a:t>Students can use objects to illustrate number sentences involving zero Zeros:</a:t>
            </a:r>
          </a:p>
          <a:p>
            <a:r>
              <a:rPr lang="en-US" dirty="0" smtClean="0"/>
              <a:t>n – 0 = n</a:t>
            </a:r>
          </a:p>
          <a:p>
            <a:r>
              <a:rPr lang="en-US" dirty="0" smtClean="0"/>
              <a:t>n – n =0</a:t>
            </a:r>
          </a:p>
          <a:p>
            <a:r>
              <a:rPr lang="en-US" dirty="0" smtClean="0"/>
              <a:t>(n = any number, 0 to 9)</a:t>
            </a:r>
            <a:endParaRPr lang="en-US" dirty="0"/>
          </a:p>
        </p:txBody>
      </p:sp>
      <p:sp>
        <p:nvSpPr>
          <p:cNvPr id="4" name="Rectangle 3"/>
          <p:cNvSpPr/>
          <p:nvPr/>
        </p:nvSpPr>
        <p:spPr>
          <a:xfrm>
            <a:off x="3497513" y="3505200"/>
            <a:ext cx="1973618"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9-0=9</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5" name="Rectangle 4"/>
          <p:cNvSpPr/>
          <p:nvPr/>
        </p:nvSpPr>
        <p:spPr>
          <a:xfrm>
            <a:off x="3505200" y="4724400"/>
            <a:ext cx="1973618"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9-9=0</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639762"/>
          </a:xfrm>
        </p:spPr>
        <p:txBody>
          <a:bodyPr/>
          <a:lstStyle/>
          <a:p>
            <a:r>
              <a:rPr lang="en-US" dirty="0" smtClean="0"/>
              <a:t>Mental Subtraction Fact Strategies </a:t>
            </a:r>
            <a:endParaRPr lang="en-US" dirty="0"/>
          </a:p>
        </p:txBody>
      </p:sp>
      <p:sp>
        <p:nvSpPr>
          <p:cNvPr id="3" name="Rectangle 2"/>
          <p:cNvSpPr/>
          <p:nvPr/>
        </p:nvSpPr>
        <p:spPr>
          <a:xfrm>
            <a:off x="609600" y="838200"/>
            <a:ext cx="8077200" cy="2862322"/>
          </a:xfrm>
          <a:prstGeom prst="rect">
            <a:avLst/>
          </a:prstGeom>
        </p:spPr>
        <p:txBody>
          <a:bodyPr wrap="square">
            <a:spAutoFit/>
          </a:bodyPr>
          <a:lstStyle/>
          <a:p>
            <a:r>
              <a:rPr lang="en-US" dirty="0" smtClean="0"/>
              <a:t>Familiar pictures from addition that can be used to help students with subtraction</a:t>
            </a:r>
          </a:p>
          <a:p>
            <a:r>
              <a:rPr lang="en-US" dirty="0" smtClean="0"/>
              <a:t>doubles</a:t>
            </a:r>
          </a:p>
          <a:p>
            <a:r>
              <a:rPr lang="en-US" dirty="0" smtClean="0"/>
              <a:t>New Doubles:</a:t>
            </a:r>
          </a:p>
          <a:p>
            <a:r>
              <a:rPr lang="en-US" dirty="0" smtClean="0"/>
              <a:t>8 - 4</a:t>
            </a:r>
          </a:p>
          <a:p>
            <a:r>
              <a:rPr lang="en-US" dirty="0" smtClean="0"/>
              <a:t>10 - 5</a:t>
            </a:r>
          </a:p>
          <a:p>
            <a:r>
              <a:rPr lang="en-US" dirty="0" smtClean="0"/>
              <a:t>12 - 6</a:t>
            </a:r>
          </a:p>
          <a:p>
            <a:r>
              <a:rPr lang="en-US" dirty="0" smtClean="0"/>
              <a:t>14 - 7</a:t>
            </a:r>
          </a:p>
          <a:p>
            <a:r>
              <a:rPr lang="en-US" dirty="0" smtClean="0"/>
              <a:t>16 - 8</a:t>
            </a:r>
          </a:p>
          <a:p>
            <a:r>
              <a:rPr lang="en-US" dirty="0" smtClean="0"/>
              <a:t>18-9</a:t>
            </a:r>
            <a:endParaRPr lang="en-US" dirty="0"/>
          </a:p>
        </p:txBody>
      </p:sp>
      <p:pic>
        <p:nvPicPr>
          <p:cNvPr id="6" name="Picture 4" descr="http://cdn.blogs.sheknows.com/homedecor.sheknows.com/2011/04/egg-carton.jpg"/>
          <p:cNvPicPr>
            <a:picLocks noChangeAspect="1" noChangeArrowheads="1"/>
          </p:cNvPicPr>
          <p:nvPr/>
        </p:nvPicPr>
        <p:blipFill>
          <a:blip r:embed="rId2" cstate="print"/>
          <a:srcRect/>
          <a:stretch>
            <a:fillRect/>
          </a:stretch>
        </p:blipFill>
        <p:spPr bwMode="auto">
          <a:xfrm>
            <a:off x="2971800" y="1676400"/>
            <a:ext cx="3505200" cy="2332672"/>
          </a:xfrm>
          <a:prstGeom prst="rect">
            <a:avLst/>
          </a:prstGeom>
          <a:noFill/>
        </p:spPr>
      </p:pic>
      <p:pic>
        <p:nvPicPr>
          <p:cNvPr id="9" name="Picture 6" descr="http://chompchomp.com/images/irregular011.jpg"/>
          <p:cNvPicPr>
            <a:picLocks noChangeAspect="1" noChangeArrowheads="1"/>
          </p:cNvPicPr>
          <p:nvPr/>
        </p:nvPicPr>
        <p:blipFill>
          <a:blip r:embed="rId3" cstate="print"/>
          <a:srcRect/>
          <a:stretch>
            <a:fillRect/>
          </a:stretch>
        </p:blipFill>
        <p:spPr bwMode="auto">
          <a:xfrm>
            <a:off x="228600" y="4038600"/>
            <a:ext cx="3708655" cy="2362200"/>
          </a:xfrm>
          <a:prstGeom prst="rect">
            <a:avLst/>
          </a:prstGeom>
          <a:noFill/>
        </p:spPr>
      </p:pic>
      <p:pic>
        <p:nvPicPr>
          <p:cNvPr id="11" name="Picture 8" descr="http://3.bp.blogspot.com/-i5Nu9nc0b3w/T9_Z3hl8RuI/AAAAAAAAArA/61D4f7muYg8/s1600/crayola-crayons.jpg"/>
          <p:cNvPicPr>
            <a:picLocks noChangeAspect="1" noChangeArrowheads="1"/>
          </p:cNvPicPr>
          <p:nvPr/>
        </p:nvPicPr>
        <p:blipFill>
          <a:blip r:embed="rId4" cstate="print"/>
          <a:srcRect/>
          <a:stretch>
            <a:fillRect/>
          </a:stretch>
        </p:blipFill>
        <p:spPr bwMode="auto">
          <a:xfrm>
            <a:off x="6877050" y="1371600"/>
            <a:ext cx="2266950" cy="3022600"/>
          </a:xfrm>
          <a:prstGeom prst="rect">
            <a:avLst/>
          </a:prstGeom>
          <a:noFill/>
        </p:spPr>
      </p:pic>
      <p:pic>
        <p:nvPicPr>
          <p:cNvPr id="12" name="Picture 10" descr="http://www.phonics.net.au/images/days-of-the-week1.jpg"/>
          <p:cNvPicPr>
            <a:picLocks noChangeAspect="1" noChangeArrowheads="1"/>
          </p:cNvPicPr>
          <p:nvPr/>
        </p:nvPicPr>
        <p:blipFill>
          <a:blip r:embed="rId5" cstate="print"/>
          <a:srcRect l="8260" t="17518" r="9141" b="12409"/>
          <a:stretch>
            <a:fillRect/>
          </a:stretch>
        </p:blipFill>
        <p:spPr bwMode="auto">
          <a:xfrm>
            <a:off x="4191000" y="4648200"/>
            <a:ext cx="1524000" cy="1828800"/>
          </a:xfrm>
          <a:prstGeom prst="rect">
            <a:avLst/>
          </a:prstGeom>
          <a:noFill/>
        </p:spPr>
      </p:pic>
      <p:pic>
        <p:nvPicPr>
          <p:cNvPr id="13" name="Picture 10" descr="http://www.phonics.net.au/images/days-of-the-week1.jpg"/>
          <p:cNvPicPr>
            <a:picLocks noChangeAspect="1" noChangeArrowheads="1"/>
          </p:cNvPicPr>
          <p:nvPr/>
        </p:nvPicPr>
        <p:blipFill>
          <a:blip r:embed="rId5" cstate="print"/>
          <a:srcRect l="8260" t="17518" r="9141" b="12409"/>
          <a:stretch>
            <a:fillRect/>
          </a:stretch>
        </p:blipFill>
        <p:spPr bwMode="auto">
          <a:xfrm>
            <a:off x="5715000" y="4191000"/>
            <a:ext cx="1524000" cy="1828800"/>
          </a:xfrm>
          <a:prstGeom prst="rect">
            <a:avLst/>
          </a:prstGeom>
          <a:noFill/>
        </p:spPr>
      </p:pic>
      <p:sp>
        <p:nvSpPr>
          <p:cNvPr id="14" name="Rectangle 13"/>
          <p:cNvSpPr/>
          <p:nvPr/>
        </p:nvSpPr>
        <p:spPr>
          <a:xfrm>
            <a:off x="4724400" y="2362200"/>
            <a:ext cx="569387"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x</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5" name="Rectangle 14"/>
          <p:cNvSpPr/>
          <p:nvPr/>
        </p:nvSpPr>
        <p:spPr>
          <a:xfrm>
            <a:off x="4876800" y="2658070"/>
            <a:ext cx="569387"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x</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6" name="Rectangle 15"/>
          <p:cNvSpPr/>
          <p:nvPr/>
        </p:nvSpPr>
        <p:spPr>
          <a:xfrm>
            <a:off x="5298013" y="2590800"/>
            <a:ext cx="569387"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x</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7" name="Rectangle 16"/>
          <p:cNvSpPr/>
          <p:nvPr/>
        </p:nvSpPr>
        <p:spPr>
          <a:xfrm>
            <a:off x="5679013" y="2514600"/>
            <a:ext cx="569387"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x</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8" name="Rectangle 17"/>
          <p:cNvSpPr/>
          <p:nvPr/>
        </p:nvSpPr>
        <p:spPr>
          <a:xfrm>
            <a:off x="5410200" y="2209800"/>
            <a:ext cx="569387"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x</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9" name="Rectangle 18"/>
          <p:cNvSpPr/>
          <p:nvPr/>
        </p:nvSpPr>
        <p:spPr>
          <a:xfrm>
            <a:off x="5029200" y="2277070"/>
            <a:ext cx="569387"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x</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0" name="Rectangle 19"/>
          <p:cNvSpPr/>
          <p:nvPr/>
        </p:nvSpPr>
        <p:spPr>
          <a:xfrm>
            <a:off x="1905000" y="4182070"/>
            <a:ext cx="569387"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x</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1" name="Rectangle 20"/>
          <p:cNvSpPr/>
          <p:nvPr/>
        </p:nvSpPr>
        <p:spPr>
          <a:xfrm>
            <a:off x="2286000" y="3810000"/>
            <a:ext cx="569387"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x</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3" name="Rectangle 22"/>
          <p:cNvSpPr/>
          <p:nvPr/>
        </p:nvSpPr>
        <p:spPr>
          <a:xfrm>
            <a:off x="2554813" y="3581400"/>
            <a:ext cx="569387"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x</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4" name="Rectangle 23"/>
          <p:cNvSpPr/>
          <p:nvPr/>
        </p:nvSpPr>
        <p:spPr>
          <a:xfrm>
            <a:off x="3012013" y="3801070"/>
            <a:ext cx="569387"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x</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5" name="Rectangle 24"/>
          <p:cNvSpPr/>
          <p:nvPr/>
        </p:nvSpPr>
        <p:spPr>
          <a:xfrm>
            <a:off x="3469213" y="4639270"/>
            <a:ext cx="569387"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x</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6" name="Rectangle 25"/>
          <p:cNvSpPr/>
          <p:nvPr/>
        </p:nvSpPr>
        <p:spPr>
          <a:xfrm>
            <a:off x="5831413" y="3953470"/>
            <a:ext cx="569387"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x</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7" name="Rectangle 26"/>
          <p:cNvSpPr/>
          <p:nvPr/>
        </p:nvSpPr>
        <p:spPr>
          <a:xfrm>
            <a:off x="5867400" y="4334470"/>
            <a:ext cx="569387"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x</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8" name="Rectangle 27"/>
          <p:cNvSpPr/>
          <p:nvPr/>
        </p:nvSpPr>
        <p:spPr>
          <a:xfrm>
            <a:off x="5867400" y="4791670"/>
            <a:ext cx="569387"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x</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9" name="Rectangle 28"/>
          <p:cNvSpPr/>
          <p:nvPr/>
        </p:nvSpPr>
        <p:spPr>
          <a:xfrm>
            <a:off x="5831413" y="5248870"/>
            <a:ext cx="569387"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x</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30" name="Rectangle 29"/>
          <p:cNvSpPr/>
          <p:nvPr/>
        </p:nvSpPr>
        <p:spPr>
          <a:xfrm>
            <a:off x="6553200" y="4800600"/>
            <a:ext cx="569387"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x</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31" name="Rectangle 30"/>
          <p:cNvSpPr/>
          <p:nvPr/>
        </p:nvSpPr>
        <p:spPr>
          <a:xfrm>
            <a:off x="6517213" y="4419600"/>
            <a:ext cx="569387"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x</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32" name="Rectangle 31"/>
          <p:cNvSpPr/>
          <p:nvPr/>
        </p:nvSpPr>
        <p:spPr>
          <a:xfrm>
            <a:off x="6477000" y="4038600"/>
            <a:ext cx="569387"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x</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33" name="Rectangle 32"/>
          <p:cNvSpPr/>
          <p:nvPr/>
        </p:nvSpPr>
        <p:spPr>
          <a:xfrm>
            <a:off x="6974413" y="1981200"/>
            <a:ext cx="569387"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x</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34" name="Rectangle 33"/>
          <p:cNvSpPr/>
          <p:nvPr/>
        </p:nvSpPr>
        <p:spPr>
          <a:xfrm>
            <a:off x="7203013" y="2057400"/>
            <a:ext cx="569387"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x</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35" name="Rectangle 34"/>
          <p:cNvSpPr/>
          <p:nvPr/>
        </p:nvSpPr>
        <p:spPr>
          <a:xfrm>
            <a:off x="7239000" y="1828800"/>
            <a:ext cx="569387"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x</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36" name="Rectangle 35"/>
          <p:cNvSpPr/>
          <p:nvPr/>
        </p:nvSpPr>
        <p:spPr>
          <a:xfrm>
            <a:off x="7543800" y="2048470"/>
            <a:ext cx="569387"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x</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37" name="Rectangle 36"/>
          <p:cNvSpPr/>
          <p:nvPr/>
        </p:nvSpPr>
        <p:spPr>
          <a:xfrm>
            <a:off x="7584013" y="1752600"/>
            <a:ext cx="569387"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x</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38" name="Rectangle 37"/>
          <p:cNvSpPr/>
          <p:nvPr/>
        </p:nvSpPr>
        <p:spPr>
          <a:xfrm>
            <a:off x="7812613" y="1905000"/>
            <a:ext cx="569387"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x</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39" name="Rectangle 38"/>
          <p:cNvSpPr/>
          <p:nvPr/>
        </p:nvSpPr>
        <p:spPr>
          <a:xfrm>
            <a:off x="7965013" y="1676400"/>
            <a:ext cx="569387"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x</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40" name="Rectangle 39"/>
          <p:cNvSpPr/>
          <p:nvPr/>
        </p:nvSpPr>
        <p:spPr>
          <a:xfrm>
            <a:off x="8153400" y="1828800"/>
            <a:ext cx="569387"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x</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639762"/>
          </a:xfrm>
        </p:spPr>
        <p:txBody>
          <a:bodyPr/>
          <a:lstStyle/>
          <a:p>
            <a:r>
              <a:rPr lang="en-US" dirty="0" smtClean="0"/>
              <a:t>Mental Subtraction Fact Strategies </a:t>
            </a:r>
            <a:endParaRPr lang="en-US" dirty="0"/>
          </a:p>
        </p:txBody>
      </p:sp>
      <p:sp>
        <p:nvSpPr>
          <p:cNvPr id="3" name="Rectangle 2"/>
          <p:cNvSpPr/>
          <p:nvPr/>
        </p:nvSpPr>
        <p:spPr>
          <a:xfrm>
            <a:off x="609600" y="838200"/>
            <a:ext cx="8077200" cy="369332"/>
          </a:xfrm>
          <a:prstGeom prst="rect">
            <a:avLst/>
          </a:prstGeom>
        </p:spPr>
        <p:txBody>
          <a:bodyPr wrap="square">
            <a:spAutoFit/>
          </a:bodyPr>
          <a:lstStyle/>
          <a:p>
            <a:r>
              <a:rPr lang="en-US" dirty="0" smtClean="0"/>
              <a:t>Use a related addition fact </a:t>
            </a:r>
            <a:endParaRPr lang="en-US" dirty="0"/>
          </a:p>
        </p:txBody>
      </p:sp>
      <p:sp>
        <p:nvSpPr>
          <p:cNvPr id="41" name="Rectangle 40"/>
          <p:cNvSpPr/>
          <p:nvPr/>
        </p:nvSpPr>
        <p:spPr>
          <a:xfrm>
            <a:off x="3094673" y="2967335"/>
            <a:ext cx="2954655" cy="258532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13-6=7</a:t>
            </a:r>
          </a:p>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because</a:t>
            </a:r>
          </a:p>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6+7=13</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Mental Subtraction Fact Strategies </a:t>
            </a:r>
            <a:endParaRPr lang="en-US" dirty="0"/>
          </a:p>
        </p:txBody>
      </p:sp>
      <p:sp>
        <p:nvSpPr>
          <p:cNvPr id="3" name="Rectangle 2"/>
          <p:cNvSpPr/>
          <p:nvPr/>
        </p:nvSpPr>
        <p:spPr>
          <a:xfrm>
            <a:off x="609600" y="1535668"/>
            <a:ext cx="8077200" cy="369332"/>
          </a:xfrm>
          <a:prstGeom prst="rect">
            <a:avLst/>
          </a:prstGeom>
        </p:spPr>
        <p:txBody>
          <a:bodyPr wrap="square">
            <a:spAutoFit/>
          </a:bodyPr>
          <a:lstStyle/>
          <a:p>
            <a:r>
              <a:rPr lang="en-US" dirty="0" smtClean="0"/>
              <a:t>Build on a Double </a:t>
            </a:r>
            <a:endParaRPr lang="en-US" dirty="0"/>
          </a:p>
        </p:txBody>
      </p:sp>
      <p:sp>
        <p:nvSpPr>
          <p:cNvPr id="4" name="Rectangle 3"/>
          <p:cNvSpPr/>
          <p:nvPr/>
        </p:nvSpPr>
        <p:spPr>
          <a:xfrm>
            <a:off x="304800" y="3105835"/>
            <a:ext cx="8534400" cy="1446550"/>
          </a:xfrm>
          <a:prstGeom prst="rect">
            <a:avLst/>
          </a:prstGeom>
        </p:spPr>
        <p:txBody>
          <a:bodyPr wrap="square">
            <a:spAutoFit/>
          </a:bodyPr>
          <a:lstStyle/>
          <a:p>
            <a:r>
              <a:rPr lang="en-US" sz="4400" b="1" dirty="0" smtClean="0">
                <a:solidFill>
                  <a:srgbClr val="FF0000"/>
                </a:solidFill>
              </a:rPr>
              <a:t>12-6=6, so 13-6 is one more (7)</a:t>
            </a:r>
          </a:p>
          <a:p>
            <a:r>
              <a:rPr lang="en-US" sz="4400" b="1" dirty="0" smtClean="0">
                <a:solidFill>
                  <a:srgbClr val="FF0000"/>
                </a:solidFill>
              </a:rPr>
              <a:t>12-6=6, so 11-6 is one less (5)</a:t>
            </a:r>
            <a:endParaRPr lang="en-US" sz="4400" b="1" dirty="0">
              <a:solidFill>
                <a:srgbClr val="FF0000"/>
              </a:solidFill>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Mental Subtraction Fact Strategies </a:t>
            </a:r>
            <a:endParaRPr lang="en-US" dirty="0"/>
          </a:p>
        </p:txBody>
      </p:sp>
      <p:sp>
        <p:nvSpPr>
          <p:cNvPr id="3" name="Rectangle 2"/>
          <p:cNvSpPr/>
          <p:nvPr/>
        </p:nvSpPr>
        <p:spPr>
          <a:xfrm>
            <a:off x="838200" y="1447800"/>
            <a:ext cx="4572000" cy="369332"/>
          </a:xfrm>
          <a:prstGeom prst="rect">
            <a:avLst/>
          </a:prstGeom>
        </p:spPr>
        <p:txBody>
          <a:bodyPr>
            <a:spAutoFit/>
          </a:bodyPr>
          <a:lstStyle/>
          <a:p>
            <a:r>
              <a:rPr lang="en-US" dirty="0" smtClean="0"/>
              <a:t>10-minuend facts that they already know</a:t>
            </a:r>
          </a:p>
        </p:txBody>
      </p:sp>
      <p:sp>
        <p:nvSpPr>
          <p:cNvPr id="4" name="Rectangle 3"/>
          <p:cNvSpPr/>
          <p:nvPr/>
        </p:nvSpPr>
        <p:spPr>
          <a:xfrm>
            <a:off x="685800" y="1905000"/>
            <a:ext cx="3509102" cy="206210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10-7</a:t>
            </a:r>
            <a:r>
              <a:rPr lang="en-US" sz="32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=3</a:t>
            </a:r>
          </a:p>
          <a:p>
            <a:pPr algn="ctr"/>
            <a:r>
              <a:rPr lang="en-US"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so</a:t>
            </a:r>
          </a:p>
          <a:p>
            <a:pPr algn="ctr"/>
            <a:r>
              <a:rPr lang="en-US" sz="32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en-US"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11-</a:t>
            </a:r>
            <a:r>
              <a:rPr lang="en-US" sz="32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7 is one more</a:t>
            </a:r>
          </a:p>
          <a:p>
            <a:pPr algn="ctr"/>
            <a:r>
              <a:rPr lang="en-US"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4</a:t>
            </a:r>
            <a:endParaRPr lang="en-US" sz="32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5" name="Rectangle 4"/>
          <p:cNvSpPr/>
          <p:nvPr/>
        </p:nvSpPr>
        <p:spPr>
          <a:xfrm>
            <a:off x="4777889" y="3962400"/>
            <a:ext cx="3097323" cy="206210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10-7</a:t>
            </a:r>
            <a:r>
              <a:rPr lang="en-US" sz="32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=3</a:t>
            </a:r>
          </a:p>
          <a:p>
            <a:pPr algn="ctr"/>
            <a:r>
              <a:rPr lang="en-US"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so</a:t>
            </a:r>
          </a:p>
          <a:p>
            <a:pPr algn="ctr"/>
            <a:r>
              <a:rPr lang="en-US" sz="32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en-US"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9-</a:t>
            </a:r>
            <a:r>
              <a:rPr lang="en-US" sz="32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7 is one less</a:t>
            </a:r>
          </a:p>
          <a:p>
            <a:pPr algn="ctr"/>
            <a:r>
              <a:rPr lang="en-US"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2</a:t>
            </a:r>
            <a:endParaRPr lang="en-US" sz="32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Mental Subtraction Fact Strategies </a:t>
            </a:r>
            <a:endParaRPr lang="en-US" dirty="0"/>
          </a:p>
        </p:txBody>
      </p:sp>
      <p:sp>
        <p:nvSpPr>
          <p:cNvPr id="3" name="Rectangle 2"/>
          <p:cNvSpPr/>
          <p:nvPr/>
        </p:nvSpPr>
        <p:spPr>
          <a:xfrm>
            <a:off x="381000" y="1524000"/>
            <a:ext cx="1236236" cy="369332"/>
          </a:xfrm>
          <a:prstGeom prst="rect">
            <a:avLst/>
          </a:prstGeom>
        </p:spPr>
        <p:txBody>
          <a:bodyPr wrap="none">
            <a:spAutoFit/>
          </a:bodyPr>
          <a:lstStyle/>
          <a:p>
            <a:r>
              <a:rPr lang="en-US" dirty="0" smtClean="0"/>
              <a:t>Subtract 9</a:t>
            </a:r>
            <a:endParaRPr lang="en-US" dirty="0"/>
          </a:p>
        </p:txBody>
      </p:sp>
      <p:sp>
        <p:nvSpPr>
          <p:cNvPr id="4" name="TextBox 3"/>
          <p:cNvSpPr txBox="1"/>
          <p:nvPr/>
        </p:nvSpPr>
        <p:spPr>
          <a:xfrm>
            <a:off x="304800" y="1981200"/>
            <a:ext cx="609600" cy="369332"/>
          </a:xfrm>
          <a:prstGeom prst="rect">
            <a:avLst/>
          </a:prstGeom>
          <a:noFill/>
        </p:spPr>
        <p:txBody>
          <a:bodyPr wrap="square" rtlCol="0">
            <a:spAutoFit/>
          </a:bodyPr>
          <a:lstStyle/>
          <a:p>
            <a:r>
              <a:rPr lang="en-US" dirty="0" smtClean="0"/>
              <a:t>a</a:t>
            </a:r>
            <a:endParaRPr lang="en-US" dirty="0"/>
          </a:p>
        </p:txBody>
      </p:sp>
      <p:sp>
        <p:nvSpPr>
          <p:cNvPr id="5" name="TextBox 4"/>
          <p:cNvSpPr txBox="1"/>
          <p:nvPr/>
        </p:nvSpPr>
        <p:spPr>
          <a:xfrm>
            <a:off x="3505200" y="2057400"/>
            <a:ext cx="609600" cy="369332"/>
          </a:xfrm>
          <a:prstGeom prst="rect">
            <a:avLst/>
          </a:prstGeom>
          <a:noFill/>
        </p:spPr>
        <p:txBody>
          <a:bodyPr wrap="square" rtlCol="0">
            <a:spAutoFit/>
          </a:bodyPr>
          <a:lstStyle/>
          <a:p>
            <a:r>
              <a:rPr lang="en-US" dirty="0" smtClean="0"/>
              <a:t>b</a:t>
            </a:r>
            <a:endParaRPr lang="en-US" dirty="0"/>
          </a:p>
        </p:txBody>
      </p:sp>
      <p:sp>
        <p:nvSpPr>
          <p:cNvPr id="6" name="TextBox 5"/>
          <p:cNvSpPr txBox="1"/>
          <p:nvPr/>
        </p:nvSpPr>
        <p:spPr>
          <a:xfrm>
            <a:off x="6324600" y="2057400"/>
            <a:ext cx="609600" cy="369332"/>
          </a:xfrm>
          <a:prstGeom prst="rect">
            <a:avLst/>
          </a:prstGeom>
          <a:noFill/>
        </p:spPr>
        <p:txBody>
          <a:bodyPr wrap="square" rtlCol="0">
            <a:spAutoFit/>
          </a:bodyPr>
          <a:lstStyle/>
          <a:p>
            <a:r>
              <a:rPr lang="en-US" dirty="0" smtClean="0"/>
              <a:t>c</a:t>
            </a:r>
            <a:endParaRPr lang="en-US" dirty="0"/>
          </a:p>
        </p:txBody>
      </p:sp>
      <p:sp>
        <p:nvSpPr>
          <p:cNvPr id="7" name="Rectangle 6"/>
          <p:cNvSpPr/>
          <p:nvPr/>
        </p:nvSpPr>
        <p:spPr>
          <a:xfrm>
            <a:off x="381000" y="2743200"/>
            <a:ext cx="954107" cy="175432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effectLst>
                  <a:outerShdw blurRad="50800" dist="39000" dir="5460000" algn="tl">
                    <a:srgbClr val="000000">
                      <a:alpha val="38000"/>
                    </a:srgbClr>
                  </a:outerShdw>
                </a:effectLst>
              </a:rPr>
              <a:t>13</a:t>
            </a:r>
          </a:p>
          <a:p>
            <a:pPr algn="ctr"/>
            <a:r>
              <a:rPr lang="en-US" sz="5400" b="1" u="sng"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-9</a:t>
            </a:r>
            <a:endParaRPr lang="en-US" sz="5400" b="1" u="sng"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8" name="TextBox 7"/>
          <p:cNvSpPr txBox="1"/>
          <p:nvPr/>
        </p:nvSpPr>
        <p:spPr>
          <a:xfrm>
            <a:off x="1447800" y="2743200"/>
            <a:ext cx="1752600" cy="923330"/>
          </a:xfrm>
          <a:prstGeom prst="rect">
            <a:avLst/>
          </a:prstGeom>
          <a:noFill/>
        </p:spPr>
        <p:txBody>
          <a:bodyPr wrap="square" rtlCol="0">
            <a:spAutoFit/>
          </a:bodyPr>
          <a:lstStyle/>
          <a:p>
            <a:r>
              <a:rPr lang="en-US" dirty="0" smtClean="0"/>
              <a:t>The sum of these digits is the answer</a:t>
            </a:r>
            <a:endParaRPr lang="en-US" dirty="0"/>
          </a:p>
        </p:txBody>
      </p:sp>
      <p:sp>
        <p:nvSpPr>
          <p:cNvPr id="9" name="Rectangle 8"/>
          <p:cNvSpPr/>
          <p:nvPr/>
        </p:nvSpPr>
        <p:spPr>
          <a:xfrm>
            <a:off x="3276600" y="2743200"/>
            <a:ext cx="954107" cy="175432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solidFill>
                  <a:srgbClr val="FF0000"/>
                </a:solidFill>
                <a:effectLst>
                  <a:outerShdw blurRad="50800" dist="39000" dir="5460000" algn="tl">
                    <a:srgbClr val="000000">
                      <a:alpha val="38000"/>
                    </a:srgbClr>
                  </a:outerShdw>
                </a:effectLst>
              </a:rPr>
              <a:t>13</a:t>
            </a:r>
          </a:p>
          <a:p>
            <a:pPr algn="ctr"/>
            <a:r>
              <a:rPr lang="en-US" sz="5400" b="1" u="sng"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-9</a:t>
            </a:r>
            <a:endParaRPr lang="en-US" sz="5400" b="1" u="sng"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0" name="TextBox 9"/>
          <p:cNvSpPr txBox="1"/>
          <p:nvPr/>
        </p:nvSpPr>
        <p:spPr>
          <a:xfrm>
            <a:off x="4419600" y="2743200"/>
            <a:ext cx="1752600" cy="1200329"/>
          </a:xfrm>
          <a:prstGeom prst="rect">
            <a:avLst/>
          </a:prstGeom>
          <a:noFill/>
        </p:spPr>
        <p:txBody>
          <a:bodyPr wrap="square" rtlCol="0">
            <a:spAutoFit/>
          </a:bodyPr>
          <a:lstStyle/>
          <a:p>
            <a:r>
              <a:rPr lang="en-US" dirty="0" smtClean="0"/>
              <a:t>The answer is 1 more than the answer to 13-10</a:t>
            </a:r>
            <a:endParaRPr lang="en-US" dirty="0"/>
          </a:p>
        </p:txBody>
      </p:sp>
      <p:sp>
        <p:nvSpPr>
          <p:cNvPr id="11" name="Rectangle 10"/>
          <p:cNvSpPr/>
          <p:nvPr/>
        </p:nvSpPr>
        <p:spPr>
          <a:xfrm>
            <a:off x="6324600" y="2819400"/>
            <a:ext cx="954107" cy="175432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solidFill>
                  <a:srgbClr val="FF0000"/>
                </a:solidFill>
                <a:effectLst>
                  <a:outerShdw blurRad="50800" dist="39000" dir="5460000" algn="tl">
                    <a:srgbClr val="000000">
                      <a:alpha val="38000"/>
                    </a:srgbClr>
                  </a:outerShdw>
                </a:effectLst>
              </a:rPr>
              <a:t>1</a:t>
            </a:r>
            <a:r>
              <a:rPr lang="en-US" sz="5400" b="1" cap="none" spc="0" dirty="0" smtClean="0">
                <a:ln w="11430"/>
                <a:effectLst>
                  <a:outerShdw blurRad="50800" dist="39000" dir="5460000" algn="tl">
                    <a:srgbClr val="000000">
                      <a:alpha val="38000"/>
                    </a:srgbClr>
                  </a:outerShdw>
                </a:effectLst>
              </a:rPr>
              <a:t>3</a:t>
            </a:r>
          </a:p>
          <a:p>
            <a:pPr algn="ctr"/>
            <a:r>
              <a:rPr lang="en-US" sz="5400" b="1" u="sng"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-9</a:t>
            </a:r>
            <a:endParaRPr lang="en-US" sz="5400" b="1" u="sng"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2" name="TextBox 11"/>
          <p:cNvSpPr txBox="1"/>
          <p:nvPr/>
        </p:nvSpPr>
        <p:spPr>
          <a:xfrm>
            <a:off x="7315200" y="2667000"/>
            <a:ext cx="1600200" cy="1200329"/>
          </a:xfrm>
          <a:prstGeom prst="rect">
            <a:avLst/>
          </a:prstGeom>
          <a:noFill/>
        </p:spPr>
        <p:txBody>
          <a:bodyPr wrap="square" rtlCol="0">
            <a:spAutoFit/>
          </a:bodyPr>
          <a:lstStyle/>
          <a:p>
            <a:r>
              <a:rPr lang="en-US" dirty="0" smtClean="0"/>
              <a:t>The answer is 1 more than the ones digit</a:t>
            </a:r>
            <a:endParaRPr lang="en-US"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228600" y="1295400"/>
            <a:ext cx="5638800" cy="5257800"/>
          </a:xfrm>
          <a:prstGeom prst="round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0"/>
            <a:ext cx="7772400" cy="1143000"/>
          </a:xfrm>
        </p:spPr>
        <p:txBody>
          <a:bodyPr/>
          <a:lstStyle/>
          <a:p>
            <a:r>
              <a:rPr lang="en-US" dirty="0" err="1" smtClean="0"/>
              <a:t>Origo</a:t>
            </a:r>
            <a:r>
              <a:rPr lang="en-US" dirty="0" smtClean="0"/>
              <a:t> Box of Facts- Count on </a:t>
            </a:r>
            <a:endParaRPr lang="en-US" dirty="0"/>
          </a:p>
        </p:txBody>
      </p:sp>
      <p:pic>
        <p:nvPicPr>
          <p:cNvPr id="55298" name="Picture 2" descr="http://ts4.mm.bing.net/th?id=H.5016114678202535&amp;pid=1.7&amp;w=131&amp;h=139&amp;c=7&amp;rs=1"/>
          <p:cNvPicPr>
            <a:picLocks noChangeAspect="1" noChangeArrowheads="1"/>
          </p:cNvPicPr>
          <p:nvPr/>
        </p:nvPicPr>
        <p:blipFill>
          <a:blip r:embed="rId2" cstate="print"/>
          <a:srcRect/>
          <a:stretch>
            <a:fillRect/>
          </a:stretch>
        </p:blipFill>
        <p:spPr bwMode="auto">
          <a:xfrm>
            <a:off x="7896225" y="0"/>
            <a:ext cx="1247775" cy="1323975"/>
          </a:xfrm>
          <a:prstGeom prst="rect">
            <a:avLst/>
          </a:prstGeom>
          <a:noFill/>
        </p:spPr>
      </p:pic>
      <p:sp>
        <p:nvSpPr>
          <p:cNvPr id="25" name="Rounded Rectangle 24"/>
          <p:cNvSpPr/>
          <p:nvPr/>
        </p:nvSpPr>
        <p:spPr>
          <a:xfrm>
            <a:off x="685800" y="3810000"/>
            <a:ext cx="1905000" cy="17526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2" name="Straight Connector 31"/>
          <p:cNvCxnSpPr/>
          <p:nvPr/>
        </p:nvCxnSpPr>
        <p:spPr>
          <a:xfrm>
            <a:off x="304800" y="3657600"/>
            <a:ext cx="5562600" cy="76200"/>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9" name="Rounded Rectangle 18"/>
          <p:cNvSpPr/>
          <p:nvPr/>
        </p:nvSpPr>
        <p:spPr>
          <a:xfrm>
            <a:off x="3352800" y="3886200"/>
            <a:ext cx="1905000" cy="17526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p:cNvSpPr/>
          <p:nvPr/>
        </p:nvSpPr>
        <p:spPr>
          <a:xfrm>
            <a:off x="2895600" y="1295400"/>
            <a:ext cx="228600" cy="2362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p:cNvSpPr/>
          <p:nvPr/>
        </p:nvSpPr>
        <p:spPr>
          <a:xfrm>
            <a:off x="0" y="6019800"/>
            <a:ext cx="5867400" cy="5334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solidFill>
                  <a:schemeClr val="tx1"/>
                </a:solidFill>
              </a:rPr>
              <a:t>2</a:t>
            </a:r>
            <a:endParaRPr lang="en-US" sz="3600" dirty="0">
              <a:solidFill>
                <a:schemeClr val="tx1"/>
              </a:solidFill>
            </a:endParaRPr>
          </a:p>
        </p:txBody>
      </p:sp>
      <p:sp>
        <p:nvSpPr>
          <p:cNvPr id="38" name="Oval 37"/>
          <p:cNvSpPr/>
          <p:nvPr/>
        </p:nvSpPr>
        <p:spPr>
          <a:xfrm>
            <a:off x="1295400" y="4419600"/>
            <a:ext cx="609600" cy="5334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4038600" y="4495800"/>
            <a:ext cx="609600" cy="5334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p:cNvSpPr txBox="1"/>
          <p:nvPr/>
        </p:nvSpPr>
        <p:spPr>
          <a:xfrm>
            <a:off x="914400" y="1981200"/>
            <a:ext cx="1295400" cy="923330"/>
          </a:xfrm>
          <a:prstGeom prst="rect">
            <a:avLst/>
          </a:prstGeom>
          <a:noFill/>
        </p:spPr>
        <p:txBody>
          <a:bodyPr wrap="square" rtlCol="0">
            <a:spAutoFit/>
          </a:bodyPr>
          <a:lstStyle/>
          <a:p>
            <a:pPr algn="ctr"/>
            <a:r>
              <a:rPr lang="en-US" sz="5400" dirty="0" smtClean="0"/>
              <a:t>1</a:t>
            </a:r>
            <a:endParaRPr lang="en-US" sz="5400" dirty="0"/>
          </a:p>
        </p:txBody>
      </p:sp>
      <p:sp>
        <p:nvSpPr>
          <p:cNvPr id="41" name="TextBox 40"/>
          <p:cNvSpPr txBox="1"/>
          <p:nvPr/>
        </p:nvSpPr>
        <p:spPr>
          <a:xfrm>
            <a:off x="3810000" y="2057400"/>
            <a:ext cx="1295400" cy="923330"/>
          </a:xfrm>
          <a:prstGeom prst="rect">
            <a:avLst/>
          </a:prstGeom>
          <a:noFill/>
        </p:spPr>
        <p:txBody>
          <a:bodyPr wrap="square" rtlCol="0">
            <a:spAutoFit/>
          </a:bodyPr>
          <a:lstStyle/>
          <a:p>
            <a:pPr algn="ctr"/>
            <a:r>
              <a:rPr lang="en-US" sz="5400" dirty="0" smtClean="0"/>
              <a:t>1</a:t>
            </a:r>
            <a:endParaRPr lang="en-US" sz="5400" dirty="0"/>
          </a:p>
        </p:txBody>
      </p:sp>
      <p:sp>
        <p:nvSpPr>
          <p:cNvPr id="42" name="TextBox 41"/>
          <p:cNvSpPr txBox="1"/>
          <p:nvPr/>
        </p:nvSpPr>
        <p:spPr>
          <a:xfrm>
            <a:off x="6172200" y="1828800"/>
            <a:ext cx="2286000" cy="646331"/>
          </a:xfrm>
          <a:prstGeom prst="rect">
            <a:avLst/>
          </a:prstGeom>
          <a:noFill/>
        </p:spPr>
        <p:txBody>
          <a:bodyPr wrap="square" rtlCol="0">
            <a:spAutoFit/>
          </a:bodyPr>
          <a:lstStyle/>
          <a:p>
            <a:r>
              <a:rPr lang="en-US" dirty="0" smtClean="0"/>
              <a:t>cover one end; tell me what you see </a:t>
            </a:r>
            <a:endParaRPr lang="en-US" dirty="0"/>
          </a:p>
        </p:txBody>
      </p:sp>
      <p:sp>
        <p:nvSpPr>
          <p:cNvPr id="43" name="TextBox 42"/>
          <p:cNvSpPr txBox="1"/>
          <p:nvPr/>
        </p:nvSpPr>
        <p:spPr>
          <a:xfrm>
            <a:off x="6172200" y="3011269"/>
            <a:ext cx="2286000" cy="1200329"/>
          </a:xfrm>
          <a:prstGeom prst="rect">
            <a:avLst/>
          </a:prstGeom>
          <a:noFill/>
        </p:spPr>
        <p:txBody>
          <a:bodyPr wrap="square" rtlCol="0">
            <a:spAutoFit/>
          </a:bodyPr>
          <a:lstStyle/>
          <a:p>
            <a:r>
              <a:rPr lang="en-US" dirty="0" smtClean="0"/>
              <a:t>how can we figure out the number of dots that are covered</a:t>
            </a:r>
            <a:endParaRPr lang="en-US" dirty="0"/>
          </a:p>
        </p:txBody>
      </p:sp>
      <p:sp>
        <p:nvSpPr>
          <p:cNvPr id="44" name="TextBox 43"/>
          <p:cNvSpPr txBox="1"/>
          <p:nvPr/>
        </p:nvSpPr>
        <p:spPr>
          <a:xfrm>
            <a:off x="6172200" y="4362271"/>
            <a:ext cx="2286000" cy="369332"/>
          </a:xfrm>
          <a:prstGeom prst="rect">
            <a:avLst/>
          </a:prstGeom>
          <a:noFill/>
        </p:spPr>
        <p:txBody>
          <a:bodyPr wrap="square" rtlCol="0">
            <a:spAutoFit/>
          </a:bodyPr>
          <a:lstStyle/>
          <a:p>
            <a:r>
              <a:rPr lang="en-US" dirty="0" smtClean="0"/>
              <a:t>write the fact</a:t>
            </a:r>
            <a:endParaRPr lang="en-US" dirty="0"/>
          </a:p>
        </p:txBody>
      </p:sp>
      <p:sp>
        <p:nvSpPr>
          <p:cNvPr id="45" name="TextBox 44"/>
          <p:cNvSpPr txBox="1"/>
          <p:nvPr/>
        </p:nvSpPr>
        <p:spPr>
          <a:xfrm>
            <a:off x="6172200" y="4964668"/>
            <a:ext cx="2286000" cy="646331"/>
          </a:xfrm>
          <a:prstGeom prst="rect">
            <a:avLst/>
          </a:prstGeom>
          <a:noFill/>
        </p:spPr>
        <p:txBody>
          <a:bodyPr wrap="square" rtlCol="0">
            <a:spAutoFit/>
          </a:bodyPr>
          <a:lstStyle/>
          <a:p>
            <a:r>
              <a:rPr lang="en-US" dirty="0" smtClean="0"/>
              <a:t>repeat with other flap covered</a:t>
            </a:r>
            <a:endParaRPr lang="en-US"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1447800" y="2057400"/>
            <a:ext cx="6400800" cy="1828800"/>
          </a:xfrm>
          <a:prstGeom prst="round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0"/>
            <a:ext cx="7772400" cy="1143000"/>
          </a:xfrm>
        </p:spPr>
        <p:txBody>
          <a:bodyPr/>
          <a:lstStyle/>
          <a:p>
            <a:r>
              <a:rPr lang="en-US" dirty="0" err="1" smtClean="0"/>
              <a:t>Origo</a:t>
            </a:r>
            <a:r>
              <a:rPr lang="en-US" dirty="0" smtClean="0"/>
              <a:t> Box of Facts- flash cards </a:t>
            </a:r>
            <a:endParaRPr lang="en-US" dirty="0"/>
          </a:p>
        </p:txBody>
      </p:sp>
      <p:pic>
        <p:nvPicPr>
          <p:cNvPr id="55298" name="Picture 2" descr="http://ts4.mm.bing.net/th?id=H.5016114678202535&amp;pid=1.7&amp;w=131&amp;h=139&amp;c=7&amp;rs=1"/>
          <p:cNvPicPr>
            <a:picLocks noChangeAspect="1" noChangeArrowheads="1"/>
          </p:cNvPicPr>
          <p:nvPr/>
        </p:nvPicPr>
        <p:blipFill>
          <a:blip r:embed="rId2" cstate="print"/>
          <a:srcRect/>
          <a:stretch>
            <a:fillRect/>
          </a:stretch>
        </p:blipFill>
        <p:spPr bwMode="auto">
          <a:xfrm>
            <a:off x="7896225" y="0"/>
            <a:ext cx="1247775" cy="1323975"/>
          </a:xfrm>
          <a:prstGeom prst="rect">
            <a:avLst/>
          </a:prstGeom>
          <a:noFill/>
        </p:spPr>
      </p:pic>
      <p:sp>
        <p:nvSpPr>
          <p:cNvPr id="35" name="TextBox 34"/>
          <p:cNvSpPr txBox="1"/>
          <p:nvPr/>
        </p:nvSpPr>
        <p:spPr>
          <a:xfrm>
            <a:off x="533400" y="5181600"/>
            <a:ext cx="3048000" cy="646331"/>
          </a:xfrm>
          <a:prstGeom prst="rect">
            <a:avLst/>
          </a:prstGeom>
          <a:noFill/>
        </p:spPr>
        <p:txBody>
          <a:bodyPr wrap="square" rtlCol="0">
            <a:spAutoFit/>
          </a:bodyPr>
          <a:lstStyle/>
          <a:p>
            <a:r>
              <a:rPr lang="en-US" dirty="0" smtClean="0"/>
              <a:t>How can we figure out this number </a:t>
            </a:r>
            <a:endParaRPr lang="en-US" dirty="0"/>
          </a:p>
        </p:txBody>
      </p:sp>
      <p:sp>
        <p:nvSpPr>
          <p:cNvPr id="36" name="TextBox 35"/>
          <p:cNvSpPr txBox="1"/>
          <p:nvPr/>
        </p:nvSpPr>
        <p:spPr>
          <a:xfrm>
            <a:off x="3581400" y="5181600"/>
            <a:ext cx="2209800" cy="646331"/>
          </a:xfrm>
          <a:prstGeom prst="rect">
            <a:avLst/>
          </a:prstGeom>
          <a:noFill/>
        </p:spPr>
        <p:txBody>
          <a:bodyPr wrap="square" rtlCol="0">
            <a:spAutoFit/>
          </a:bodyPr>
          <a:lstStyle/>
          <a:p>
            <a:r>
              <a:rPr lang="en-US" dirty="0" smtClean="0"/>
              <a:t>think addition strategies</a:t>
            </a:r>
            <a:endParaRPr lang="en-US" dirty="0"/>
          </a:p>
        </p:txBody>
      </p:sp>
      <p:sp>
        <p:nvSpPr>
          <p:cNvPr id="37" name="TextBox 36"/>
          <p:cNvSpPr txBox="1"/>
          <p:nvPr/>
        </p:nvSpPr>
        <p:spPr>
          <a:xfrm>
            <a:off x="6096000" y="5181600"/>
            <a:ext cx="1828800" cy="646331"/>
          </a:xfrm>
          <a:prstGeom prst="rect">
            <a:avLst/>
          </a:prstGeom>
          <a:noFill/>
        </p:spPr>
        <p:txBody>
          <a:bodyPr wrap="square" rtlCol="0">
            <a:spAutoFit/>
          </a:bodyPr>
          <a:lstStyle/>
          <a:p>
            <a:r>
              <a:rPr lang="en-US" dirty="0" smtClean="0"/>
              <a:t>show and write answer</a:t>
            </a:r>
            <a:endParaRPr lang="en-US" dirty="0"/>
          </a:p>
        </p:txBody>
      </p:sp>
      <p:sp>
        <p:nvSpPr>
          <p:cNvPr id="43" name="Rounded Rectangle 42"/>
          <p:cNvSpPr/>
          <p:nvPr/>
        </p:nvSpPr>
        <p:spPr>
          <a:xfrm>
            <a:off x="1752600" y="2286000"/>
            <a:ext cx="5715000" cy="1295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smtClean="0">
                <a:solidFill>
                  <a:schemeClr val="tx1"/>
                </a:solidFill>
              </a:rPr>
              <a:t>3+2= 5</a:t>
            </a:r>
            <a:endParaRPr lang="en-US" sz="8800" dirty="0">
              <a:solidFill>
                <a:schemeClr val="tx1"/>
              </a:solidFill>
            </a:endParaRPr>
          </a:p>
        </p:txBody>
      </p:sp>
      <p:sp>
        <p:nvSpPr>
          <p:cNvPr id="47" name="Oval 46"/>
          <p:cNvSpPr/>
          <p:nvPr/>
        </p:nvSpPr>
        <p:spPr>
          <a:xfrm>
            <a:off x="1371600" y="6248400"/>
            <a:ext cx="457200" cy="381000"/>
          </a:xfrm>
          <a:prstGeom prst="ellipse">
            <a:avLst/>
          </a:prstGeom>
          <a:solidFill>
            <a:srgbClr val="C329B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p:cNvSpPr txBox="1"/>
          <p:nvPr/>
        </p:nvSpPr>
        <p:spPr>
          <a:xfrm>
            <a:off x="1981200" y="6248400"/>
            <a:ext cx="1371600" cy="381000"/>
          </a:xfrm>
          <a:prstGeom prst="rect">
            <a:avLst/>
          </a:prstGeom>
          <a:noFill/>
        </p:spPr>
        <p:txBody>
          <a:bodyPr wrap="square" rtlCol="0">
            <a:spAutoFit/>
          </a:bodyPr>
          <a:lstStyle/>
          <a:p>
            <a:r>
              <a:rPr lang="en-US" dirty="0" smtClean="0"/>
              <a:t>Count On</a:t>
            </a:r>
            <a:endParaRPr lang="en-US" dirty="0"/>
          </a:p>
        </p:txBody>
      </p:sp>
      <p:sp>
        <p:nvSpPr>
          <p:cNvPr id="49" name="Oval 48"/>
          <p:cNvSpPr/>
          <p:nvPr/>
        </p:nvSpPr>
        <p:spPr>
          <a:xfrm>
            <a:off x="3657600" y="6248400"/>
            <a:ext cx="457200" cy="381000"/>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p:cNvSpPr txBox="1"/>
          <p:nvPr/>
        </p:nvSpPr>
        <p:spPr>
          <a:xfrm>
            <a:off x="4267200" y="6248400"/>
            <a:ext cx="1371600" cy="381000"/>
          </a:xfrm>
          <a:prstGeom prst="rect">
            <a:avLst/>
          </a:prstGeom>
          <a:solidFill>
            <a:schemeClr val="bg1"/>
          </a:solidFill>
        </p:spPr>
        <p:txBody>
          <a:bodyPr wrap="square" rtlCol="0">
            <a:spAutoFit/>
          </a:bodyPr>
          <a:lstStyle/>
          <a:p>
            <a:r>
              <a:rPr lang="en-US" dirty="0" smtClean="0"/>
              <a:t>Doubles</a:t>
            </a:r>
            <a:endParaRPr lang="en-US" dirty="0"/>
          </a:p>
        </p:txBody>
      </p:sp>
      <p:sp>
        <p:nvSpPr>
          <p:cNvPr id="51" name="Oval 50"/>
          <p:cNvSpPr/>
          <p:nvPr/>
        </p:nvSpPr>
        <p:spPr>
          <a:xfrm>
            <a:off x="5638800" y="6248400"/>
            <a:ext cx="457200" cy="381000"/>
          </a:xfrm>
          <a:prstGeom prst="ellips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extBox 51"/>
          <p:cNvSpPr txBox="1"/>
          <p:nvPr/>
        </p:nvSpPr>
        <p:spPr>
          <a:xfrm>
            <a:off x="6248400" y="6248400"/>
            <a:ext cx="1600200" cy="369332"/>
          </a:xfrm>
          <a:prstGeom prst="rect">
            <a:avLst/>
          </a:prstGeom>
          <a:noFill/>
        </p:spPr>
        <p:txBody>
          <a:bodyPr wrap="square" rtlCol="0">
            <a:spAutoFit/>
          </a:bodyPr>
          <a:lstStyle/>
          <a:p>
            <a:r>
              <a:rPr lang="en-US" dirty="0" smtClean="0"/>
              <a:t>Bridge to 10</a:t>
            </a:r>
            <a:endParaRPr lang="en-US" dirty="0"/>
          </a:p>
        </p:txBody>
      </p:sp>
      <p:sp>
        <p:nvSpPr>
          <p:cNvPr id="18" name="Rounded Rectangle 17"/>
          <p:cNvSpPr/>
          <p:nvPr/>
        </p:nvSpPr>
        <p:spPr>
          <a:xfrm>
            <a:off x="4191000" y="1828800"/>
            <a:ext cx="609600" cy="2286000"/>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762000" y="1295400"/>
            <a:ext cx="6400800" cy="1828800"/>
          </a:xfrm>
          <a:prstGeom prst="round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0"/>
            <a:ext cx="7772400" cy="1143000"/>
          </a:xfrm>
        </p:spPr>
        <p:txBody>
          <a:bodyPr/>
          <a:lstStyle/>
          <a:p>
            <a:r>
              <a:rPr lang="en-US" dirty="0" err="1" smtClean="0"/>
              <a:t>Origo</a:t>
            </a:r>
            <a:r>
              <a:rPr lang="en-US" dirty="0" smtClean="0"/>
              <a:t> Box of Facts- flash cards </a:t>
            </a:r>
            <a:endParaRPr lang="en-US" dirty="0"/>
          </a:p>
        </p:txBody>
      </p:sp>
      <p:pic>
        <p:nvPicPr>
          <p:cNvPr id="55298" name="Picture 2" descr="http://ts4.mm.bing.net/th?id=H.5016114678202535&amp;pid=1.7&amp;w=131&amp;h=139&amp;c=7&amp;rs=1"/>
          <p:cNvPicPr>
            <a:picLocks noChangeAspect="1" noChangeArrowheads="1"/>
          </p:cNvPicPr>
          <p:nvPr/>
        </p:nvPicPr>
        <p:blipFill>
          <a:blip r:embed="rId2" cstate="print"/>
          <a:srcRect/>
          <a:stretch>
            <a:fillRect/>
          </a:stretch>
        </p:blipFill>
        <p:spPr bwMode="auto">
          <a:xfrm>
            <a:off x="7896225" y="0"/>
            <a:ext cx="1247775" cy="1323975"/>
          </a:xfrm>
          <a:prstGeom prst="rect">
            <a:avLst/>
          </a:prstGeom>
          <a:noFill/>
        </p:spPr>
      </p:pic>
      <p:sp>
        <p:nvSpPr>
          <p:cNvPr id="35" name="TextBox 34"/>
          <p:cNvSpPr txBox="1"/>
          <p:nvPr/>
        </p:nvSpPr>
        <p:spPr>
          <a:xfrm>
            <a:off x="533400" y="5181600"/>
            <a:ext cx="3048000" cy="923330"/>
          </a:xfrm>
          <a:prstGeom prst="rect">
            <a:avLst/>
          </a:prstGeom>
          <a:noFill/>
        </p:spPr>
        <p:txBody>
          <a:bodyPr wrap="square" rtlCol="0">
            <a:spAutoFit/>
          </a:bodyPr>
          <a:lstStyle/>
          <a:p>
            <a:r>
              <a:rPr lang="en-US" dirty="0" smtClean="0"/>
              <a:t>show, students reads, explains how they will answer</a:t>
            </a:r>
            <a:endParaRPr lang="en-US" dirty="0"/>
          </a:p>
        </p:txBody>
      </p:sp>
      <p:sp>
        <p:nvSpPr>
          <p:cNvPr id="36" name="TextBox 35"/>
          <p:cNvSpPr txBox="1"/>
          <p:nvPr/>
        </p:nvSpPr>
        <p:spPr>
          <a:xfrm>
            <a:off x="3581400" y="5181600"/>
            <a:ext cx="2209800" cy="923330"/>
          </a:xfrm>
          <a:prstGeom prst="rect">
            <a:avLst/>
          </a:prstGeom>
          <a:noFill/>
        </p:spPr>
        <p:txBody>
          <a:bodyPr wrap="square" rtlCol="0">
            <a:spAutoFit/>
          </a:bodyPr>
          <a:lstStyle/>
          <a:p>
            <a:r>
              <a:rPr lang="en-US" dirty="0" smtClean="0"/>
              <a:t>show, reveal the turn around fact and answer</a:t>
            </a:r>
            <a:endParaRPr lang="en-US" dirty="0"/>
          </a:p>
        </p:txBody>
      </p:sp>
      <p:sp>
        <p:nvSpPr>
          <p:cNvPr id="37" name="TextBox 36"/>
          <p:cNvSpPr txBox="1"/>
          <p:nvPr/>
        </p:nvSpPr>
        <p:spPr>
          <a:xfrm>
            <a:off x="6096000" y="5257800"/>
            <a:ext cx="1828800" cy="646331"/>
          </a:xfrm>
          <a:prstGeom prst="rect">
            <a:avLst/>
          </a:prstGeom>
          <a:noFill/>
        </p:spPr>
        <p:txBody>
          <a:bodyPr wrap="square" rtlCol="0">
            <a:spAutoFit/>
          </a:bodyPr>
          <a:lstStyle/>
          <a:p>
            <a:r>
              <a:rPr lang="en-US" dirty="0" smtClean="0"/>
              <a:t>show and write answer</a:t>
            </a:r>
            <a:endParaRPr lang="en-US" dirty="0"/>
          </a:p>
        </p:txBody>
      </p:sp>
      <p:sp>
        <p:nvSpPr>
          <p:cNvPr id="43" name="Rounded Rectangle 42"/>
          <p:cNvSpPr/>
          <p:nvPr/>
        </p:nvSpPr>
        <p:spPr>
          <a:xfrm>
            <a:off x="1066800" y="1524000"/>
            <a:ext cx="5715000" cy="1295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smtClean="0">
                <a:solidFill>
                  <a:schemeClr val="tx1"/>
                </a:solidFill>
              </a:rPr>
              <a:t>18-8= ___</a:t>
            </a:r>
            <a:endParaRPr lang="en-US" sz="8800" dirty="0">
              <a:solidFill>
                <a:schemeClr val="tx1"/>
              </a:solidFill>
            </a:endParaRPr>
          </a:p>
        </p:txBody>
      </p:sp>
      <p:sp>
        <p:nvSpPr>
          <p:cNvPr id="44" name="Rounded Rectangle 43"/>
          <p:cNvSpPr/>
          <p:nvPr/>
        </p:nvSpPr>
        <p:spPr>
          <a:xfrm>
            <a:off x="2057400" y="3276600"/>
            <a:ext cx="6400800" cy="1828800"/>
          </a:xfrm>
          <a:prstGeom prst="round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ounded Rectangle 44"/>
          <p:cNvSpPr/>
          <p:nvPr/>
        </p:nvSpPr>
        <p:spPr>
          <a:xfrm>
            <a:off x="2362200" y="3505200"/>
            <a:ext cx="5715000" cy="1295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smtClean="0">
                <a:solidFill>
                  <a:schemeClr val="tx1"/>
                </a:solidFill>
              </a:rPr>
              <a:t>18-10= ___</a:t>
            </a:r>
            <a:endParaRPr lang="en-US" sz="8800" dirty="0">
              <a:solidFill>
                <a:schemeClr val="tx1"/>
              </a:solidFill>
            </a:endParaRPr>
          </a:p>
        </p:txBody>
      </p:sp>
      <p:sp>
        <p:nvSpPr>
          <p:cNvPr id="46" name="Curved Down Arrow 45"/>
          <p:cNvSpPr/>
          <p:nvPr/>
        </p:nvSpPr>
        <p:spPr>
          <a:xfrm rot="3877363">
            <a:off x="7620000" y="1905000"/>
            <a:ext cx="1524000" cy="83820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7" name="Oval 46"/>
          <p:cNvSpPr/>
          <p:nvPr/>
        </p:nvSpPr>
        <p:spPr>
          <a:xfrm>
            <a:off x="1371600" y="6248400"/>
            <a:ext cx="457200" cy="381000"/>
          </a:xfrm>
          <a:prstGeom prst="ellipse">
            <a:avLst/>
          </a:prstGeom>
          <a:solidFill>
            <a:srgbClr val="C329B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p:cNvSpPr txBox="1"/>
          <p:nvPr/>
        </p:nvSpPr>
        <p:spPr>
          <a:xfrm>
            <a:off x="1981200" y="6248400"/>
            <a:ext cx="1371600" cy="381000"/>
          </a:xfrm>
          <a:prstGeom prst="rect">
            <a:avLst/>
          </a:prstGeom>
          <a:noFill/>
        </p:spPr>
        <p:txBody>
          <a:bodyPr wrap="square" rtlCol="0">
            <a:spAutoFit/>
          </a:bodyPr>
          <a:lstStyle/>
          <a:p>
            <a:r>
              <a:rPr lang="en-US" dirty="0" smtClean="0"/>
              <a:t>Count On</a:t>
            </a:r>
            <a:endParaRPr lang="en-US" dirty="0"/>
          </a:p>
        </p:txBody>
      </p:sp>
      <p:sp>
        <p:nvSpPr>
          <p:cNvPr id="49" name="Oval 48"/>
          <p:cNvSpPr/>
          <p:nvPr/>
        </p:nvSpPr>
        <p:spPr>
          <a:xfrm>
            <a:off x="3657600" y="6248400"/>
            <a:ext cx="457200" cy="381000"/>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p:cNvSpPr txBox="1"/>
          <p:nvPr/>
        </p:nvSpPr>
        <p:spPr>
          <a:xfrm>
            <a:off x="4267200" y="6248400"/>
            <a:ext cx="1371600" cy="381000"/>
          </a:xfrm>
          <a:prstGeom prst="rect">
            <a:avLst/>
          </a:prstGeom>
          <a:solidFill>
            <a:schemeClr val="bg1"/>
          </a:solidFill>
        </p:spPr>
        <p:txBody>
          <a:bodyPr wrap="square" rtlCol="0">
            <a:spAutoFit/>
          </a:bodyPr>
          <a:lstStyle/>
          <a:p>
            <a:r>
              <a:rPr lang="en-US" dirty="0" smtClean="0"/>
              <a:t>Doubles</a:t>
            </a:r>
            <a:endParaRPr lang="en-US" dirty="0"/>
          </a:p>
        </p:txBody>
      </p:sp>
      <p:sp>
        <p:nvSpPr>
          <p:cNvPr id="51" name="Oval 50"/>
          <p:cNvSpPr/>
          <p:nvPr/>
        </p:nvSpPr>
        <p:spPr>
          <a:xfrm>
            <a:off x="5638800" y="6248400"/>
            <a:ext cx="457200" cy="381000"/>
          </a:xfrm>
          <a:prstGeom prst="ellips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extBox 51"/>
          <p:cNvSpPr txBox="1"/>
          <p:nvPr/>
        </p:nvSpPr>
        <p:spPr>
          <a:xfrm>
            <a:off x="6248400" y="6248400"/>
            <a:ext cx="1600200" cy="369332"/>
          </a:xfrm>
          <a:prstGeom prst="rect">
            <a:avLst/>
          </a:prstGeom>
          <a:noFill/>
        </p:spPr>
        <p:txBody>
          <a:bodyPr wrap="square" rtlCol="0">
            <a:spAutoFit/>
          </a:bodyPr>
          <a:lstStyle/>
          <a:p>
            <a:r>
              <a:rPr lang="en-US" dirty="0" smtClean="0"/>
              <a:t>Bridge to 10</a:t>
            </a:r>
            <a:endParaRPr lang="en-US"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35"/>
          <p:cNvGrpSpPr>
            <a:grpSpLocks/>
          </p:cNvGrpSpPr>
          <p:nvPr/>
        </p:nvGrpSpPr>
        <p:grpSpPr bwMode="auto">
          <a:xfrm>
            <a:off x="457200" y="1524000"/>
            <a:ext cx="1524000" cy="1295400"/>
            <a:chOff x="838200" y="2286000"/>
            <a:chExt cx="2057400" cy="1981200"/>
          </a:xfrm>
        </p:grpSpPr>
        <p:sp>
          <p:nvSpPr>
            <p:cNvPr id="596" name="Cube 595"/>
            <p:cNvSpPr/>
            <p:nvPr/>
          </p:nvSpPr>
          <p:spPr>
            <a:xfrm>
              <a:off x="838200" y="2286000"/>
              <a:ext cx="2057400" cy="1981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622" name="Straight Connector 621"/>
            <p:cNvCxnSpPr/>
            <p:nvPr/>
          </p:nvCxnSpPr>
          <p:spPr>
            <a:xfrm>
              <a:off x="1446848" y="2781300"/>
              <a:ext cx="0" cy="148590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32" name="Straight Connector 631"/>
            <p:cNvCxnSpPr/>
            <p:nvPr/>
          </p:nvCxnSpPr>
          <p:spPr>
            <a:xfrm>
              <a:off x="838200" y="2895414"/>
              <a:ext cx="1600915" cy="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6" name="Straight Connector 675"/>
            <p:cNvCxnSpPr/>
            <p:nvPr/>
          </p:nvCxnSpPr>
          <p:spPr>
            <a:xfrm>
              <a:off x="1142524" y="2781300"/>
              <a:ext cx="0" cy="148590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7" name="Straight Connector 676"/>
            <p:cNvCxnSpPr/>
            <p:nvPr/>
          </p:nvCxnSpPr>
          <p:spPr>
            <a:xfrm>
              <a:off x="1294686" y="2781300"/>
              <a:ext cx="0" cy="148590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8" name="Straight Connector 677"/>
            <p:cNvCxnSpPr/>
            <p:nvPr/>
          </p:nvCxnSpPr>
          <p:spPr>
            <a:xfrm>
              <a:off x="1601153" y="2781300"/>
              <a:ext cx="0" cy="148590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9" name="Straight Connector 678"/>
            <p:cNvCxnSpPr/>
            <p:nvPr/>
          </p:nvCxnSpPr>
          <p:spPr>
            <a:xfrm>
              <a:off x="990363" y="2781300"/>
              <a:ext cx="0" cy="148590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0" name="Straight Connector 679"/>
            <p:cNvCxnSpPr/>
            <p:nvPr/>
          </p:nvCxnSpPr>
          <p:spPr>
            <a:xfrm>
              <a:off x="1753315" y="2781300"/>
              <a:ext cx="0" cy="148590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1" name="Straight Connector 680"/>
            <p:cNvCxnSpPr/>
            <p:nvPr/>
          </p:nvCxnSpPr>
          <p:spPr>
            <a:xfrm>
              <a:off x="1905476" y="2781300"/>
              <a:ext cx="0" cy="148590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2" name="Straight Connector 681"/>
            <p:cNvCxnSpPr/>
            <p:nvPr/>
          </p:nvCxnSpPr>
          <p:spPr>
            <a:xfrm>
              <a:off x="2057639" y="2781300"/>
              <a:ext cx="0" cy="148590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3" name="Straight Connector 682"/>
            <p:cNvCxnSpPr/>
            <p:nvPr/>
          </p:nvCxnSpPr>
          <p:spPr>
            <a:xfrm>
              <a:off x="2209800" y="2781300"/>
              <a:ext cx="0" cy="148590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8" name="Straight Connector 687"/>
            <p:cNvCxnSpPr/>
            <p:nvPr/>
          </p:nvCxnSpPr>
          <p:spPr>
            <a:xfrm>
              <a:off x="838200" y="3048374"/>
              <a:ext cx="1600915" cy="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9" name="Straight Connector 688"/>
            <p:cNvCxnSpPr/>
            <p:nvPr/>
          </p:nvCxnSpPr>
          <p:spPr>
            <a:xfrm>
              <a:off x="838200" y="3201335"/>
              <a:ext cx="1600915" cy="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90" name="Straight Connector 689"/>
            <p:cNvCxnSpPr/>
            <p:nvPr/>
          </p:nvCxnSpPr>
          <p:spPr>
            <a:xfrm>
              <a:off x="838200" y="3351867"/>
              <a:ext cx="1600915" cy="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91" name="Straight Connector 690"/>
            <p:cNvCxnSpPr/>
            <p:nvPr/>
          </p:nvCxnSpPr>
          <p:spPr>
            <a:xfrm>
              <a:off x="838200" y="3504826"/>
              <a:ext cx="1600915" cy="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92" name="Straight Connector 691"/>
            <p:cNvCxnSpPr/>
            <p:nvPr/>
          </p:nvCxnSpPr>
          <p:spPr>
            <a:xfrm>
              <a:off x="838200" y="3657788"/>
              <a:ext cx="1600915" cy="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93" name="Straight Connector 692"/>
            <p:cNvCxnSpPr/>
            <p:nvPr/>
          </p:nvCxnSpPr>
          <p:spPr>
            <a:xfrm>
              <a:off x="838200" y="3810747"/>
              <a:ext cx="1600915" cy="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94" name="Straight Connector 693"/>
            <p:cNvCxnSpPr/>
            <p:nvPr/>
          </p:nvCxnSpPr>
          <p:spPr>
            <a:xfrm>
              <a:off x="838200" y="3961279"/>
              <a:ext cx="1600915" cy="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95" name="Straight Connector 694"/>
            <p:cNvCxnSpPr/>
            <p:nvPr/>
          </p:nvCxnSpPr>
          <p:spPr>
            <a:xfrm>
              <a:off x="838200" y="4114240"/>
              <a:ext cx="1600915" cy="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97" name="Straight Connector 696"/>
            <p:cNvCxnSpPr/>
            <p:nvPr/>
          </p:nvCxnSpPr>
          <p:spPr>
            <a:xfrm flipV="1">
              <a:off x="2439115" y="2438961"/>
              <a:ext cx="456485" cy="456453"/>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99" name="Straight Connector 698"/>
            <p:cNvCxnSpPr/>
            <p:nvPr/>
          </p:nvCxnSpPr>
          <p:spPr>
            <a:xfrm flipV="1">
              <a:off x="2439115" y="2591921"/>
              <a:ext cx="456485" cy="456453"/>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0" name="Straight Connector 699"/>
            <p:cNvCxnSpPr/>
            <p:nvPr/>
          </p:nvCxnSpPr>
          <p:spPr>
            <a:xfrm flipV="1">
              <a:off x="2439115" y="2742453"/>
              <a:ext cx="456485" cy="458882"/>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1" name="Straight Connector 700"/>
            <p:cNvCxnSpPr/>
            <p:nvPr/>
          </p:nvCxnSpPr>
          <p:spPr>
            <a:xfrm flipV="1">
              <a:off x="2439115" y="2895414"/>
              <a:ext cx="456485" cy="456453"/>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2" name="Straight Connector 701"/>
            <p:cNvCxnSpPr/>
            <p:nvPr/>
          </p:nvCxnSpPr>
          <p:spPr>
            <a:xfrm flipV="1">
              <a:off x="2439115" y="3048374"/>
              <a:ext cx="456485" cy="456453"/>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3" name="Straight Connector 702"/>
            <p:cNvCxnSpPr/>
            <p:nvPr/>
          </p:nvCxnSpPr>
          <p:spPr>
            <a:xfrm flipV="1">
              <a:off x="2439115" y="3201335"/>
              <a:ext cx="456485" cy="456453"/>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4" name="Straight Connector 703"/>
            <p:cNvCxnSpPr/>
            <p:nvPr/>
          </p:nvCxnSpPr>
          <p:spPr>
            <a:xfrm flipV="1">
              <a:off x="2439115" y="3351867"/>
              <a:ext cx="456485" cy="45888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5" name="Straight Connector 704"/>
            <p:cNvCxnSpPr/>
            <p:nvPr/>
          </p:nvCxnSpPr>
          <p:spPr>
            <a:xfrm flipV="1">
              <a:off x="2439115" y="3504826"/>
              <a:ext cx="456485" cy="456453"/>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6" name="Straight Connector 705"/>
            <p:cNvCxnSpPr/>
            <p:nvPr/>
          </p:nvCxnSpPr>
          <p:spPr>
            <a:xfrm flipV="1">
              <a:off x="2439115" y="3657788"/>
              <a:ext cx="456485" cy="456453"/>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7" name="Straight Connector 706"/>
            <p:cNvCxnSpPr/>
            <p:nvPr/>
          </p:nvCxnSpPr>
          <p:spPr>
            <a:xfrm>
              <a:off x="2514124" y="2667188"/>
              <a:ext cx="0" cy="148590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8" name="Straight Connector 707"/>
            <p:cNvCxnSpPr/>
            <p:nvPr/>
          </p:nvCxnSpPr>
          <p:spPr>
            <a:xfrm>
              <a:off x="2666286" y="2514226"/>
              <a:ext cx="0" cy="148590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9" name="Straight Connector 708"/>
            <p:cNvCxnSpPr/>
            <p:nvPr/>
          </p:nvCxnSpPr>
          <p:spPr>
            <a:xfrm>
              <a:off x="2818448" y="2361267"/>
              <a:ext cx="0" cy="148590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1" name="Straight Connector 710"/>
            <p:cNvCxnSpPr/>
            <p:nvPr/>
          </p:nvCxnSpPr>
          <p:spPr>
            <a:xfrm>
              <a:off x="2591276" y="2591921"/>
              <a:ext cx="0" cy="152232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3" name="Straight Connector 712"/>
            <p:cNvCxnSpPr/>
            <p:nvPr/>
          </p:nvCxnSpPr>
          <p:spPr>
            <a:xfrm>
              <a:off x="2743439" y="2438961"/>
              <a:ext cx="0" cy="1522318"/>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4" name="Straight Connector 713"/>
            <p:cNvCxnSpPr/>
            <p:nvPr/>
          </p:nvCxnSpPr>
          <p:spPr>
            <a:xfrm>
              <a:off x="2439115" y="2742453"/>
              <a:ext cx="0" cy="1524747"/>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5" name="Straight Connector 714"/>
            <p:cNvCxnSpPr/>
            <p:nvPr/>
          </p:nvCxnSpPr>
          <p:spPr>
            <a:xfrm flipH="1">
              <a:off x="990363" y="2286000"/>
              <a:ext cx="456485" cy="49530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7" name="Straight Connector 716"/>
            <p:cNvCxnSpPr/>
            <p:nvPr/>
          </p:nvCxnSpPr>
          <p:spPr>
            <a:xfrm flipH="1">
              <a:off x="1142524" y="2286000"/>
              <a:ext cx="458629" cy="49530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8" name="Straight Connector 717"/>
            <p:cNvCxnSpPr/>
            <p:nvPr/>
          </p:nvCxnSpPr>
          <p:spPr>
            <a:xfrm flipH="1">
              <a:off x="1294686" y="2286000"/>
              <a:ext cx="458629" cy="49530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9" name="Straight Connector 718"/>
            <p:cNvCxnSpPr/>
            <p:nvPr/>
          </p:nvCxnSpPr>
          <p:spPr>
            <a:xfrm flipH="1">
              <a:off x="1446848" y="2286000"/>
              <a:ext cx="458629" cy="49530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0" name="Straight Connector 719"/>
            <p:cNvCxnSpPr/>
            <p:nvPr/>
          </p:nvCxnSpPr>
          <p:spPr>
            <a:xfrm flipH="1">
              <a:off x="1601153" y="2286000"/>
              <a:ext cx="456486" cy="49530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1" name="Straight Connector 720"/>
            <p:cNvCxnSpPr/>
            <p:nvPr/>
          </p:nvCxnSpPr>
          <p:spPr>
            <a:xfrm flipH="1">
              <a:off x="1753315" y="2286000"/>
              <a:ext cx="456485" cy="49530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2" name="Straight Connector 721"/>
            <p:cNvCxnSpPr/>
            <p:nvPr/>
          </p:nvCxnSpPr>
          <p:spPr>
            <a:xfrm flipH="1">
              <a:off x="1905476" y="2286000"/>
              <a:ext cx="456486" cy="49530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3" name="Straight Connector 722"/>
            <p:cNvCxnSpPr/>
            <p:nvPr/>
          </p:nvCxnSpPr>
          <p:spPr>
            <a:xfrm flipH="1">
              <a:off x="2057639" y="2286000"/>
              <a:ext cx="456485" cy="49530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4" name="Straight Connector 723"/>
            <p:cNvCxnSpPr/>
            <p:nvPr/>
          </p:nvCxnSpPr>
          <p:spPr>
            <a:xfrm flipH="1">
              <a:off x="2209800" y="2286000"/>
              <a:ext cx="456486" cy="49530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5" name="Straight Connector 724"/>
            <p:cNvCxnSpPr/>
            <p:nvPr/>
          </p:nvCxnSpPr>
          <p:spPr>
            <a:xfrm flipH="1">
              <a:off x="838200" y="2742453"/>
              <a:ext cx="1600915" cy="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8" name="Straight Connector 727"/>
            <p:cNvCxnSpPr/>
            <p:nvPr/>
          </p:nvCxnSpPr>
          <p:spPr>
            <a:xfrm flipH="1">
              <a:off x="915353" y="2667188"/>
              <a:ext cx="1598771" cy="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2" name="Straight Connector 731"/>
            <p:cNvCxnSpPr/>
            <p:nvPr/>
          </p:nvCxnSpPr>
          <p:spPr>
            <a:xfrm flipH="1">
              <a:off x="990363" y="2591921"/>
              <a:ext cx="1600914" cy="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3" name="Straight Connector 732"/>
            <p:cNvCxnSpPr/>
            <p:nvPr/>
          </p:nvCxnSpPr>
          <p:spPr>
            <a:xfrm flipH="1">
              <a:off x="1067515" y="2514226"/>
              <a:ext cx="1598771" cy="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4" name="Straight Connector 733"/>
            <p:cNvCxnSpPr/>
            <p:nvPr/>
          </p:nvCxnSpPr>
          <p:spPr>
            <a:xfrm flipH="1">
              <a:off x="1142524" y="2438961"/>
              <a:ext cx="1600915" cy="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5" name="Straight Connector 734"/>
            <p:cNvCxnSpPr/>
            <p:nvPr/>
          </p:nvCxnSpPr>
          <p:spPr>
            <a:xfrm flipH="1">
              <a:off x="1219676" y="2361267"/>
              <a:ext cx="1598771" cy="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3" name="Group 229"/>
          <p:cNvGrpSpPr>
            <a:grpSpLocks/>
          </p:cNvGrpSpPr>
          <p:nvPr/>
        </p:nvGrpSpPr>
        <p:grpSpPr bwMode="auto">
          <a:xfrm>
            <a:off x="2286000" y="1600200"/>
            <a:ext cx="1295400" cy="1219200"/>
            <a:chOff x="5410200" y="2895600"/>
            <a:chExt cx="1600200" cy="1447800"/>
          </a:xfrm>
        </p:grpSpPr>
        <p:grpSp>
          <p:nvGrpSpPr>
            <p:cNvPr id="4" name="Group 27"/>
            <p:cNvGrpSpPr>
              <a:grpSpLocks/>
            </p:cNvGrpSpPr>
            <p:nvPr/>
          </p:nvGrpSpPr>
          <p:grpSpPr bwMode="auto">
            <a:xfrm>
              <a:off x="5410200" y="2895600"/>
              <a:ext cx="228600" cy="1447800"/>
              <a:chOff x="838200" y="1905000"/>
              <a:chExt cx="457200" cy="3505200"/>
            </a:xfrm>
          </p:grpSpPr>
          <p:sp>
            <p:nvSpPr>
              <p:cNvPr id="162" name="Cube 161"/>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3" name="Cube 162"/>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4" name="Cube 163"/>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5" name="Cube 164"/>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6" name="Cube 165"/>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7" name="Cube 166"/>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8" name="Cube 167"/>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9" name="Cube 168"/>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0" name="Cube 169"/>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1" name="Cube 170"/>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2" name="Cube 171"/>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5" name="Group 27"/>
            <p:cNvGrpSpPr>
              <a:grpSpLocks/>
            </p:cNvGrpSpPr>
            <p:nvPr/>
          </p:nvGrpSpPr>
          <p:grpSpPr bwMode="auto">
            <a:xfrm>
              <a:off x="5562600" y="2895600"/>
              <a:ext cx="228600" cy="1447800"/>
              <a:chOff x="838200" y="1905000"/>
              <a:chExt cx="457200" cy="3505200"/>
            </a:xfrm>
          </p:grpSpPr>
          <p:sp>
            <p:nvSpPr>
              <p:cNvPr id="151" name="Cube 150"/>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2" name="Cube 151"/>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3" name="Cube 152"/>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4" name="Cube 153"/>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5" name="Cube 154"/>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6" name="Cube 155"/>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7" name="Cube 156"/>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8" name="Cube 157"/>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9" name="Cube 158"/>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0" name="Cube 159"/>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1" name="Cube 160"/>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6" name="Group 27"/>
            <p:cNvGrpSpPr>
              <a:grpSpLocks/>
            </p:cNvGrpSpPr>
            <p:nvPr/>
          </p:nvGrpSpPr>
          <p:grpSpPr bwMode="auto">
            <a:xfrm>
              <a:off x="5715000" y="2895600"/>
              <a:ext cx="228600" cy="1447800"/>
              <a:chOff x="838200" y="1905000"/>
              <a:chExt cx="457200" cy="3505200"/>
            </a:xfrm>
          </p:grpSpPr>
          <p:sp>
            <p:nvSpPr>
              <p:cNvPr id="140" name="Cube 139"/>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1" name="Cube 140"/>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2" name="Cube 141"/>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3" name="Cube 142"/>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4" name="Cube 143"/>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5" name="Cube 144"/>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6" name="Cube 145"/>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7" name="Cube 146"/>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8" name="Cube 147"/>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9" name="Cube 148"/>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0" name="Cube 149"/>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7" name="Group 27"/>
            <p:cNvGrpSpPr>
              <a:grpSpLocks/>
            </p:cNvGrpSpPr>
            <p:nvPr/>
          </p:nvGrpSpPr>
          <p:grpSpPr bwMode="auto">
            <a:xfrm>
              <a:off x="5867400" y="2895600"/>
              <a:ext cx="228600" cy="1447800"/>
              <a:chOff x="838200" y="1905000"/>
              <a:chExt cx="457200" cy="3505200"/>
            </a:xfrm>
          </p:grpSpPr>
          <p:sp>
            <p:nvSpPr>
              <p:cNvPr id="129" name="Cube 128"/>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0" name="Cube 129"/>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1" name="Cube 130"/>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2" name="Cube 131"/>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3" name="Cube 132"/>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4" name="Cube 133"/>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5" name="Cube 134"/>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6" name="Cube 135"/>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7" name="Cube 136"/>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8" name="Cube 137"/>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9" name="Cube 138"/>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8" name="Group 27"/>
            <p:cNvGrpSpPr>
              <a:grpSpLocks/>
            </p:cNvGrpSpPr>
            <p:nvPr/>
          </p:nvGrpSpPr>
          <p:grpSpPr bwMode="auto">
            <a:xfrm>
              <a:off x="6019800" y="2895600"/>
              <a:ext cx="228600" cy="1447800"/>
              <a:chOff x="838200" y="1905000"/>
              <a:chExt cx="457200" cy="3505200"/>
            </a:xfrm>
          </p:grpSpPr>
          <p:sp>
            <p:nvSpPr>
              <p:cNvPr id="118" name="Cube 117"/>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9" name="Cube 118"/>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0" name="Cube 119"/>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1" name="Cube 120"/>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2" name="Cube 121"/>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3" name="Cube 122"/>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4" name="Cube 123"/>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5" name="Cube 124"/>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6" name="Cube 125"/>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7" name="Cube 126"/>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8" name="Cube 127"/>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9" name="Group 27"/>
            <p:cNvGrpSpPr>
              <a:grpSpLocks/>
            </p:cNvGrpSpPr>
            <p:nvPr/>
          </p:nvGrpSpPr>
          <p:grpSpPr bwMode="auto">
            <a:xfrm>
              <a:off x="6172200" y="2895600"/>
              <a:ext cx="228600" cy="1447800"/>
              <a:chOff x="838200" y="1905000"/>
              <a:chExt cx="457200" cy="3505200"/>
            </a:xfrm>
          </p:grpSpPr>
          <p:sp>
            <p:nvSpPr>
              <p:cNvPr id="107" name="Cube 106"/>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8" name="Cube 107"/>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9" name="Cube 108"/>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0" name="Cube 109"/>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1" name="Cube 110"/>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2" name="Cube 111"/>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3" name="Cube 112"/>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4" name="Cube 113"/>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5" name="Cube 114"/>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6" name="Cube 115"/>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7" name="Cube 116"/>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0" name="Group 27"/>
            <p:cNvGrpSpPr>
              <a:grpSpLocks/>
            </p:cNvGrpSpPr>
            <p:nvPr/>
          </p:nvGrpSpPr>
          <p:grpSpPr bwMode="auto">
            <a:xfrm>
              <a:off x="6324600" y="2895600"/>
              <a:ext cx="228600" cy="1447800"/>
              <a:chOff x="838200" y="1905000"/>
              <a:chExt cx="457200" cy="3505200"/>
            </a:xfrm>
          </p:grpSpPr>
          <p:sp>
            <p:nvSpPr>
              <p:cNvPr id="96" name="Cube 95"/>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7" name="Cube 96"/>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8" name="Cube 97"/>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9" name="Cube 98"/>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0" name="Cube 99"/>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1" name="Cube 100"/>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2" name="Cube 101"/>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3" name="Cube 102"/>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4" name="Cube 103"/>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5" name="Cube 104"/>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6" name="Cube 105"/>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1" name="Group 27"/>
            <p:cNvGrpSpPr>
              <a:grpSpLocks/>
            </p:cNvGrpSpPr>
            <p:nvPr/>
          </p:nvGrpSpPr>
          <p:grpSpPr bwMode="auto">
            <a:xfrm>
              <a:off x="6477000" y="2895600"/>
              <a:ext cx="228600" cy="1447800"/>
              <a:chOff x="838200" y="1905000"/>
              <a:chExt cx="457200" cy="3505200"/>
            </a:xfrm>
          </p:grpSpPr>
          <p:sp>
            <p:nvSpPr>
              <p:cNvPr id="85" name="Cube 84"/>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6" name="Cube 85"/>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7" name="Cube 86"/>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8" name="Cube 87"/>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9" name="Cube 88"/>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0" name="Cube 89"/>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1" name="Cube 90"/>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2" name="Cube 91"/>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3" name="Cube 92"/>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4" name="Cube 93"/>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5" name="Cube 94"/>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2" name="Group 27"/>
            <p:cNvGrpSpPr>
              <a:grpSpLocks/>
            </p:cNvGrpSpPr>
            <p:nvPr/>
          </p:nvGrpSpPr>
          <p:grpSpPr bwMode="auto">
            <a:xfrm>
              <a:off x="6629400" y="2895600"/>
              <a:ext cx="228600" cy="1447800"/>
              <a:chOff x="838200" y="1905000"/>
              <a:chExt cx="457200" cy="3505200"/>
            </a:xfrm>
          </p:grpSpPr>
          <p:sp>
            <p:nvSpPr>
              <p:cNvPr id="74" name="Cube 73"/>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5" name="Cube 74"/>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6" name="Cube 75"/>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7" name="Cube 76"/>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8" name="Cube 77"/>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9" name="Cube 78"/>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0" name="Cube 79"/>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1" name="Cube 80"/>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2" name="Cube 81"/>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3" name="Cube 82"/>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4" name="Cube 83"/>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3" name="Group 27"/>
            <p:cNvGrpSpPr>
              <a:grpSpLocks/>
            </p:cNvGrpSpPr>
            <p:nvPr/>
          </p:nvGrpSpPr>
          <p:grpSpPr bwMode="auto">
            <a:xfrm>
              <a:off x="6781800" y="2895600"/>
              <a:ext cx="228600" cy="1447800"/>
              <a:chOff x="838200" y="1905000"/>
              <a:chExt cx="457200" cy="3505200"/>
            </a:xfrm>
          </p:grpSpPr>
          <p:sp>
            <p:nvSpPr>
              <p:cNvPr id="63" name="Cube 62"/>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4" name="Cube 63"/>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5" name="Cube 64"/>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6" name="Cube 65"/>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7" name="Cube 66"/>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8" name="Cube 67"/>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9" name="Cube 68"/>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0" name="Cube 69"/>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1" name="Cube 70"/>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2" name="Cube 71"/>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3" name="Cube 72"/>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grpSp>
        <p:nvGrpSpPr>
          <p:cNvPr id="14" name="Group 99"/>
          <p:cNvGrpSpPr/>
          <p:nvPr/>
        </p:nvGrpSpPr>
        <p:grpSpPr>
          <a:xfrm>
            <a:off x="4800600" y="1676400"/>
            <a:ext cx="228600" cy="1371600"/>
            <a:chOff x="838200" y="1905000"/>
            <a:chExt cx="457200" cy="3505200"/>
          </a:xfrm>
        </p:grpSpPr>
        <p:sp>
          <p:nvSpPr>
            <p:cNvPr id="174" name="Cube 173"/>
            <p:cNvSpPr/>
            <p:nvPr/>
          </p:nvSpPr>
          <p:spPr>
            <a:xfrm>
              <a:off x="838200" y="4953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5" name="Cube 174"/>
            <p:cNvSpPr/>
            <p:nvPr/>
          </p:nvSpPr>
          <p:spPr>
            <a:xfrm>
              <a:off x="838200" y="46482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6" name="Cube 175"/>
            <p:cNvSpPr/>
            <p:nvPr/>
          </p:nvSpPr>
          <p:spPr>
            <a:xfrm>
              <a:off x="838200" y="43434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7" name="Cube 176"/>
            <p:cNvSpPr/>
            <p:nvPr/>
          </p:nvSpPr>
          <p:spPr>
            <a:xfrm>
              <a:off x="838200" y="40386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8" name="Cube 177"/>
            <p:cNvSpPr/>
            <p:nvPr/>
          </p:nvSpPr>
          <p:spPr>
            <a:xfrm>
              <a:off x="838200" y="37338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9" name="Cube 178"/>
            <p:cNvSpPr/>
            <p:nvPr/>
          </p:nvSpPr>
          <p:spPr>
            <a:xfrm>
              <a:off x="838200" y="3429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0" name="Cube 179"/>
            <p:cNvSpPr/>
            <p:nvPr/>
          </p:nvSpPr>
          <p:spPr>
            <a:xfrm>
              <a:off x="838200" y="31242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1" name="Cube 180"/>
            <p:cNvSpPr/>
            <p:nvPr/>
          </p:nvSpPr>
          <p:spPr>
            <a:xfrm>
              <a:off x="838200" y="28194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2" name="Cube 181"/>
            <p:cNvSpPr/>
            <p:nvPr/>
          </p:nvSpPr>
          <p:spPr>
            <a:xfrm>
              <a:off x="838200" y="25146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3" name="Cube 182"/>
            <p:cNvSpPr/>
            <p:nvPr/>
          </p:nvSpPr>
          <p:spPr>
            <a:xfrm>
              <a:off x="838200" y="22098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4" name="Cube 183"/>
            <p:cNvSpPr/>
            <p:nvPr/>
          </p:nvSpPr>
          <p:spPr>
            <a:xfrm>
              <a:off x="838200" y="1905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85" name="Cube 184"/>
          <p:cNvSpPr/>
          <p:nvPr/>
        </p:nvSpPr>
        <p:spPr>
          <a:xfrm>
            <a:off x="5334000" y="2057400"/>
            <a:ext cx="228600" cy="2286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6" name="Title 185"/>
          <p:cNvSpPr>
            <a:spLocks noGrp="1"/>
          </p:cNvSpPr>
          <p:nvPr>
            <p:ph type="title"/>
          </p:nvPr>
        </p:nvSpPr>
        <p:spPr/>
        <p:txBody>
          <a:bodyPr/>
          <a:lstStyle/>
          <a:p>
            <a:r>
              <a:rPr lang="en-US" dirty="0" smtClean="0"/>
              <a:t>Subtraction with place value </a:t>
            </a:r>
            <a:endParaRPr lang="en-US" dirty="0"/>
          </a:p>
        </p:txBody>
      </p:sp>
      <p:sp>
        <p:nvSpPr>
          <p:cNvPr id="187" name="Rectangle 186"/>
          <p:cNvSpPr/>
          <p:nvPr/>
        </p:nvSpPr>
        <p:spPr>
          <a:xfrm>
            <a:off x="5638800" y="2819400"/>
            <a:ext cx="3200400"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1,923</a:t>
            </a:r>
          </a:p>
          <a:p>
            <a:pPr algn="ctr"/>
            <a:r>
              <a:rPr lang="en-US" sz="5400" b="1" u="sng"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491</a:t>
            </a:r>
            <a:endParaRPr lang="en-US" sz="5400" b="1" u="sng"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grpSp>
        <p:nvGrpSpPr>
          <p:cNvPr id="15" name="Group 229"/>
          <p:cNvGrpSpPr>
            <a:grpSpLocks/>
          </p:cNvGrpSpPr>
          <p:nvPr/>
        </p:nvGrpSpPr>
        <p:grpSpPr bwMode="auto">
          <a:xfrm>
            <a:off x="2438400" y="1752600"/>
            <a:ext cx="1295400" cy="1219200"/>
            <a:chOff x="5410200" y="2895600"/>
            <a:chExt cx="1600200" cy="1447800"/>
          </a:xfrm>
        </p:grpSpPr>
        <p:grpSp>
          <p:nvGrpSpPr>
            <p:cNvPr id="16" name="Group 27"/>
            <p:cNvGrpSpPr>
              <a:grpSpLocks/>
            </p:cNvGrpSpPr>
            <p:nvPr/>
          </p:nvGrpSpPr>
          <p:grpSpPr bwMode="auto">
            <a:xfrm>
              <a:off x="5410200" y="2895600"/>
              <a:ext cx="228600" cy="1447800"/>
              <a:chOff x="838200" y="1905000"/>
              <a:chExt cx="457200" cy="3505200"/>
            </a:xfrm>
          </p:grpSpPr>
          <p:sp>
            <p:nvSpPr>
              <p:cNvPr id="298" name="Cube 297"/>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99" name="Cube 298"/>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00" name="Cube 299"/>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01" name="Cube 300"/>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02" name="Cube 301"/>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03" name="Cube 302"/>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04" name="Cube 303"/>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05" name="Cube 304"/>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06" name="Cube 305"/>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07" name="Cube 306"/>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08" name="Cube 307"/>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7" name="Group 27"/>
            <p:cNvGrpSpPr>
              <a:grpSpLocks/>
            </p:cNvGrpSpPr>
            <p:nvPr/>
          </p:nvGrpSpPr>
          <p:grpSpPr bwMode="auto">
            <a:xfrm>
              <a:off x="5562600" y="2895600"/>
              <a:ext cx="228600" cy="1447800"/>
              <a:chOff x="838200" y="1905000"/>
              <a:chExt cx="457200" cy="3505200"/>
            </a:xfrm>
          </p:grpSpPr>
          <p:sp>
            <p:nvSpPr>
              <p:cNvPr id="287" name="Cube 286"/>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88" name="Cube 287"/>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89" name="Cube 288"/>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90" name="Cube 289"/>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91" name="Cube 290"/>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92" name="Cube 291"/>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93" name="Cube 292"/>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94" name="Cube 293"/>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95" name="Cube 294"/>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96" name="Cube 295"/>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97" name="Cube 296"/>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8" name="Group 27"/>
            <p:cNvGrpSpPr>
              <a:grpSpLocks/>
            </p:cNvGrpSpPr>
            <p:nvPr/>
          </p:nvGrpSpPr>
          <p:grpSpPr bwMode="auto">
            <a:xfrm>
              <a:off x="5715000" y="2895600"/>
              <a:ext cx="228600" cy="1447800"/>
              <a:chOff x="838200" y="1905000"/>
              <a:chExt cx="457200" cy="3505200"/>
            </a:xfrm>
          </p:grpSpPr>
          <p:sp>
            <p:nvSpPr>
              <p:cNvPr id="276" name="Cube 275"/>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7" name="Cube 276"/>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8" name="Cube 277"/>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9" name="Cube 278"/>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80" name="Cube 279"/>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81" name="Cube 280"/>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82" name="Cube 281"/>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83" name="Cube 282"/>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84" name="Cube 283"/>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85" name="Cube 284"/>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86" name="Cube 285"/>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9" name="Group 27"/>
            <p:cNvGrpSpPr>
              <a:grpSpLocks/>
            </p:cNvGrpSpPr>
            <p:nvPr/>
          </p:nvGrpSpPr>
          <p:grpSpPr bwMode="auto">
            <a:xfrm>
              <a:off x="5867400" y="2895600"/>
              <a:ext cx="228600" cy="1447800"/>
              <a:chOff x="838200" y="1905000"/>
              <a:chExt cx="457200" cy="3505200"/>
            </a:xfrm>
          </p:grpSpPr>
          <p:sp>
            <p:nvSpPr>
              <p:cNvPr id="265" name="Cube 264"/>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66" name="Cube 265"/>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67" name="Cube 266"/>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68" name="Cube 267"/>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69" name="Cube 268"/>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0" name="Cube 269"/>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1" name="Cube 270"/>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2" name="Cube 271"/>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3" name="Cube 272"/>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4" name="Cube 273"/>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5" name="Cube 274"/>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20" name="Group 27"/>
            <p:cNvGrpSpPr>
              <a:grpSpLocks/>
            </p:cNvGrpSpPr>
            <p:nvPr/>
          </p:nvGrpSpPr>
          <p:grpSpPr bwMode="auto">
            <a:xfrm>
              <a:off x="6019800" y="2895600"/>
              <a:ext cx="228600" cy="1447800"/>
              <a:chOff x="838200" y="1905000"/>
              <a:chExt cx="457200" cy="3505200"/>
            </a:xfrm>
          </p:grpSpPr>
          <p:sp>
            <p:nvSpPr>
              <p:cNvPr id="254" name="Cube 253"/>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5" name="Cube 254"/>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6" name="Cube 255"/>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7" name="Cube 256"/>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8" name="Cube 257"/>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9" name="Cube 258"/>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60" name="Cube 259"/>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61" name="Cube 260"/>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62" name="Cube 261"/>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63" name="Cube 262"/>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64" name="Cube 263"/>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21" name="Group 27"/>
            <p:cNvGrpSpPr>
              <a:grpSpLocks/>
            </p:cNvGrpSpPr>
            <p:nvPr/>
          </p:nvGrpSpPr>
          <p:grpSpPr bwMode="auto">
            <a:xfrm>
              <a:off x="6172200" y="2895600"/>
              <a:ext cx="228600" cy="1447800"/>
              <a:chOff x="838200" y="1905000"/>
              <a:chExt cx="457200" cy="3505200"/>
            </a:xfrm>
          </p:grpSpPr>
          <p:sp>
            <p:nvSpPr>
              <p:cNvPr id="243" name="Cube 242"/>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4" name="Cube 243"/>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5" name="Cube 244"/>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6" name="Cube 245"/>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7" name="Cube 246"/>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8" name="Cube 247"/>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9" name="Cube 248"/>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0" name="Cube 249"/>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1" name="Cube 250"/>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2" name="Cube 251"/>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3" name="Cube 252"/>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22" name="Group 27"/>
            <p:cNvGrpSpPr>
              <a:grpSpLocks/>
            </p:cNvGrpSpPr>
            <p:nvPr/>
          </p:nvGrpSpPr>
          <p:grpSpPr bwMode="auto">
            <a:xfrm>
              <a:off x="6324600" y="2895600"/>
              <a:ext cx="228600" cy="1447800"/>
              <a:chOff x="838200" y="1905000"/>
              <a:chExt cx="457200" cy="3505200"/>
            </a:xfrm>
          </p:grpSpPr>
          <p:sp>
            <p:nvSpPr>
              <p:cNvPr id="232" name="Cube 231"/>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3" name="Cube 232"/>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4" name="Cube 233"/>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5" name="Cube 234"/>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6" name="Cube 235"/>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7" name="Cube 236"/>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8" name="Cube 237"/>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9" name="Cube 238"/>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0" name="Cube 239"/>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1" name="Cube 240"/>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2" name="Cube 241"/>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23" name="Group 27"/>
            <p:cNvGrpSpPr>
              <a:grpSpLocks/>
            </p:cNvGrpSpPr>
            <p:nvPr/>
          </p:nvGrpSpPr>
          <p:grpSpPr bwMode="auto">
            <a:xfrm>
              <a:off x="6477000" y="2895600"/>
              <a:ext cx="228600" cy="1447800"/>
              <a:chOff x="838200" y="1905000"/>
              <a:chExt cx="457200" cy="3505200"/>
            </a:xfrm>
          </p:grpSpPr>
          <p:sp>
            <p:nvSpPr>
              <p:cNvPr id="221" name="Cube 220"/>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2" name="Cube 221"/>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3" name="Cube 222"/>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4" name="Cube 223"/>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5" name="Cube 224"/>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6" name="Cube 225"/>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7" name="Cube 226"/>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8" name="Cube 227"/>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9" name="Cube 228"/>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0" name="Cube 229"/>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1" name="Cube 230"/>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24" name="Group 27"/>
            <p:cNvGrpSpPr>
              <a:grpSpLocks/>
            </p:cNvGrpSpPr>
            <p:nvPr/>
          </p:nvGrpSpPr>
          <p:grpSpPr bwMode="auto">
            <a:xfrm>
              <a:off x="6629400" y="2895600"/>
              <a:ext cx="228600" cy="1447800"/>
              <a:chOff x="838200" y="1905000"/>
              <a:chExt cx="457200" cy="3505200"/>
            </a:xfrm>
          </p:grpSpPr>
          <p:sp>
            <p:nvSpPr>
              <p:cNvPr id="210" name="Cube 209"/>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1" name="Cube 210"/>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2" name="Cube 211"/>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3" name="Cube 212"/>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4" name="Cube 213"/>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5" name="Cube 214"/>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6" name="Cube 215"/>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7" name="Cube 216"/>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8" name="Cube 217"/>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9" name="Cube 218"/>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0" name="Cube 219"/>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25" name="Group 27"/>
            <p:cNvGrpSpPr>
              <a:grpSpLocks/>
            </p:cNvGrpSpPr>
            <p:nvPr/>
          </p:nvGrpSpPr>
          <p:grpSpPr bwMode="auto">
            <a:xfrm>
              <a:off x="6781800" y="2895600"/>
              <a:ext cx="228600" cy="1447800"/>
              <a:chOff x="838200" y="1905000"/>
              <a:chExt cx="457200" cy="3505200"/>
            </a:xfrm>
          </p:grpSpPr>
          <p:sp>
            <p:nvSpPr>
              <p:cNvPr id="199" name="Cube 198"/>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0" name="Cube 199"/>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1" name="Cube 200"/>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2" name="Cube 201"/>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3" name="Cube 202"/>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4" name="Cube 203"/>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5" name="Cube 204"/>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6" name="Cube 205"/>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7" name="Cube 206"/>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8" name="Cube 207"/>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9" name="Cube 208"/>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grpSp>
        <p:nvGrpSpPr>
          <p:cNvPr id="26" name="Group 229"/>
          <p:cNvGrpSpPr>
            <a:grpSpLocks/>
          </p:cNvGrpSpPr>
          <p:nvPr/>
        </p:nvGrpSpPr>
        <p:grpSpPr bwMode="auto">
          <a:xfrm>
            <a:off x="2590800" y="1905000"/>
            <a:ext cx="1295400" cy="1219200"/>
            <a:chOff x="5410200" y="2895600"/>
            <a:chExt cx="1600200" cy="1447800"/>
          </a:xfrm>
        </p:grpSpPr>
        <p:grpSp>
          <p:nvGrpSpPr>
            <p:cNvPr id="27" name="Group 27"/>
            <p:cNvGrpSpPr>
              <a:grpSpLocks/>
            </p:cNvGrpSpPr>
            <p:nvPr/>
          </p:nvGrpSpPr>
          <p:grpSpPr bwMode="auto">
            <a:xfrm>
              <a:off x="5410200" y="2895600"/>
              <a:ext cx="228600" cy="1447800"/>
              <a:chOff x="838200" y="1905000"/>
              <a:chExt cx="457200" cy="3505200"/>
            </a:xfrm>
          </p:grpSpPr>
          <p:sp>
            <p:nvSpPr>
              <p:cNvPr id="419" name="Cube 418"/>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20" name="Cube 419"/>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21" name="Cube 420"/>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22" name="Cube 421"/>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23" name="Cube 422"/>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24" name="Cube 423"/>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25" name="Cube 424"/>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26" name="Cube 425"/>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27" name="Cube 426"/>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28" name="Cube 427"/>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29" name="Cube 428"/>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28" name="Group 27"/>
            <p:cNvGrpSpPr>
              <a:grpSpLocks/>
            </p:cNvGrpSpPr>
            <p:nvPr/>
          </p:nvGrpSpPr>
          <p:grpSpPr bwMode="auto">
            <a:xfrm>
              <a:off x="5562600" y="2895600"/>
              <a:ext cx="228600" cy="1447800"/>
              <a:chOff x="838200" y="1905000"/>
              <a:chExt cx="457200" cy="3505200"/>
            </a:xfrm>
          </p:grpSpPr>
          <p:sp>
            <p:nvSpPr>
              <p:cNvPr id="408" name="Cube 407"/>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09" name="Cube 408"/>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10" name="Cube 409"/>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11" name="Cube 410"/>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12" name="Cube 411"/>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13" name="Cube 412"/>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14" name="Cube 413"/>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15" name="Cube 414"/>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16" name="Cube 415"/>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17" name="Cube 416"/>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18" name="Cube 417"/>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29" name="Group 27"/>
            <p:cNvGrpSpPr>
              <a:grpSpLocks/>
            </p:cNvGrpSpPr>
            <p:nvPr/>
          </p:nvGrpSpPr>
          <p:grpSpPr bwMode="auto">
            <a:xfrm>
              <a:off x="5715000" y="2895600"/>
              <a:ext cx="228600" cy="1447800"/>
              <a:chOff x="838200" y="1905000"/>
              <a:chExt cx="457200" cy="3505200"/>
            </a:xfrm>
          </p:grpSpPr>
          <p:sp>
            <p:nvSpPr>
              <p:cNvPr id="397" name="Cube 396"/>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98" name="Cube 397"/>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99" name="Cube 398"/>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00" name="Cube 399"/>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01" name="Cube 400"/>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02" name="Cube 401"/>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03" name="Cube 402"/>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04" name="Cube 403"/>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05" name="Cube 404"/>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06" name="Cube 405"/>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07" name="Cube 406"/>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30" name="Group 27"/>
            <p:cNvGrpSpPr>
              <a:grpSpLocks/>
            </p:cNvGrpSpPr>
            <p:nvPr/>
          </p:nvGrpSpPr>
          <p:grpSpPr bwMode="auto">
            <a:xfrm>
              <a:off x="5867400" y="2895600"/>
              <a:ext cx="228600" cy="1447800"/>
              <a:chOff x="838200" y="1905000"/>
              <a:chExt cx="457200" cy="3505200"/>
            </a:xfrm>
          </p:grpSpPr>
          <p:sp>
            <p:nvSpPr>
              <p:cNvPr id="386" name="Cube 385"/>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87" name="Cube 386"/>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88" name="Cube 387"/>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89" name="Cube 388"/>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90" name="Cube 389"/>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91" name="Cube 390"/>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92" name="Cube 391"/>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93" name="Cube 392"/>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94" name="Cube 393"/>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95" name="Cube 394"/>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96" name="Cube 395"/>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31" name="Group 27"/>
            <p:cNvGrpSpPr>
              <a:grpSpLocks/>
            </p:cNvGrpSpPr>
            <p:nvPr/>
          </p:nvGrpSpPr>
          <p:grpSpPr bwMode="auto">
            <a:xfrm>
              <a:off x="6019800" y="2895600"/>
              <a:ext cx="228600" cy="1447800"/>
              <a:chOff x="838200" y="1905000"/>
              <a:chExt cx="457200" cy="3505200"/>
            </a:xfrm>
          </p:grpSpPr>
          <p:sp>
            <p:nvSpPr>
              <p:cNvPr id="375" name="Cube 374"/>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76" name="Cube 375"/>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77" name="Cube 376"/>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78" name="Cube 377"/>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79" name="Cube 378"/>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80" name="Cube 379"/>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81" name="Cube 380"/>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82" name="Cube 381"/>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83" name="Cube 382"/>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84" name="Cube 383"/>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85" name="Cube 384"/>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341" name="Group 27"/>
            <p:cNvGrpSpPr>
              <a:grpSpLocks/>
            </p:cNvGrpSpPr>
            <p:nvPr/>
          </p:nvGrpSpPr>
          <p:grpSpPr bwMode="auto">
            <a:xfrm>
              <a:off x="6172200" y="2895600"/>
              <a:ext cx="228600" cy="1447800"/>
              <a:chOff x="838200" y="1905000"/>
              <a:chExt cx="457200" cy="3505200"/>
            </a:xfrm>
          </p:grpSpPr>
          <p:sp>
            <p:nvSpPr>
              <p:cNvPr id="364" name="Cube 363"/>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65" name="Cube 364"/>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66" name="Cube 365"/>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67" name="Cube 366"/>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68" name="Cube 367"/>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69" name="Cube 368"/>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70" name="Cube 369"/>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71" name="Cube 370"/>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72" name="Cube 371"/>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73" name="Cube 372"/>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74" name="Cube 373"/>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355" name="Group 27"/>
            <p:cNvGrpSpPr>
              <a:grpSpLocks/>
            </p:cNvGrpSpPr>
            <p:nvPr/>
          </p:nvGrpSpPr>
          <p:grpSpPr bwMode="auto">
            <a:xfrm>
              <a:off x="6324600" y="2895600"/>
              <a:ext cx="228600" cy="1447800"/>
              <a:chOff x="838200" y="1905000"/>
              <a:chExt cx="457200" cy="3505200"/>
            </a:xfrm>
          </p:grpSpPr>
          <p:sp>
            <p:nvSpPr>
              <p:cNvPr id="353" name="Cube 352"/>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4" name="Cube 353"/>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5" name="Cube 354"/>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6" name="Cube 355"/>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7" name="Cube 356"/>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8" name="Cube 357"/>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9" name="Cube 358"/>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60" name="Cube 359"/>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61" name="Cube 360"/>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62" name="Cube 361"/>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63" name="Cube 362"/>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356" name="Group 27"/>
            <p:cNvGrpSpPr>
              <a:grpSpLocks/>
            </p:cNvGrpSpPr>
            <p:nvPr/>
          </p:nvGrpSpPr>
          <p:grpSpPr bwMode="auto">
            <a:xfrm>
              <a:off x="6477000" y="2895600"/>
              <a:ext cx="228600" cy="1447800"/>
              <a:chOff x="838200" y="1905000"/>
              <a:chExt cx="457200" cy="3505200"/>
            </a:xfrm>
          </p:grpSpPr>
          <p:sp>
            <p:nvSpPr>
              <p:cNvPr id="342" name="Cube 341"/>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3" name="Cube 342"/>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4" name="Cube 343"/>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5" name="Cube 344"/>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6" name="Cube 345"/>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7" name="Cube 346"/>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8" name="Cube 347"/>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9" name="Cube 348"/>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0" name="Cube 349"/>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1" name="Cube 350"/>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2" name="Cube 351"/>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357" name="Group 27"/>
            <p:cNvGrpSpPr>
              <a:grpSpLocks/>
            </p:cNvGrpSpPr>
            <p:nvPr/>
          </p:nvGrpSpPr>
          <p:grpSpPr bwMode="auto">
            <a:xfrm>
              <a:off x="6629400" y="2895600"/>
              <a:ext cx="228600" cy="1447800"/>
              <a:chOff x="838200" y="1905000"/>
              <a:chExt cx="457200" cy="3505200"/>
            </a:xfrm>
          </p:grpSpPr>
          <p:sp>
            <p:nvSpPr>
              <p:cNvPr id="331" name="Cube 330"/>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2" name="Cube 331"/>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3" name="Cube 332"/>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4" name="Cube 333"/>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5" name="Cube 334"/>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6" name="Cube 335"/>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7" name="Cube 336"/>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8" name="Cube 337"/>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9" name="Cube 338"/>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0" name="Cube 339"/>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1" name="Cube 340"/>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358" name="Group 27"/>
            <p:cNvGrpSpPr>
              <a:grpSpLocks/>
            </p:cNvGrpSpPr>
            <p:nvPr/>
          </p:nvGrpSpPr>
          <p:grpSpPr bwMode="auto">
            <a:xfrm>
              <a:off x="6781800" y="2895600"/>
              <a:ext cx="228600" cy="1447800"/>
              <a:chOff x="838200" y="1905000"/>
              <a:chExt cx="457200" cy="3505200"/>
            </a:xfrm>
          </p:grpSpPr>
          <p:sp>
            <p:nvSpPr>
              <p:cNvPr id="320" name="Cube 319"/>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1" name="Cube 320"/>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2" name="Cube 321"/>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3" name="Cube 322"/>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4" name="Cube 323"/>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5" name="Cube 324"/>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6" name="Cube 325"/>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7" name="Cube 326"/>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8" name="Cube 327"/>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9" name="Cube 328"/>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0" name="Cube 329"/>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grpSp>
        <p:nvGrpSpPr>
          <p:cNvPr id="1359" name="Group 229"/>
          <p:cNvGrpSpPr>
            <a:grpSpLocks/>
          </p:cNvGrpSpPr>
          <p:nvPr/>
        </p:nvGrpSpPr>
        <p:grpSpPr bwMode="auto">
          <a:xfrm>
            <a:off x="2743200" y="2057400"/>
            <a:ext cx="1295400" cy="1219200"/>
            <a:chOff x="5410200" y="2895600"/>
            <a:chExt cx="1600200" cy="1447800"/>
          </a:xfrm>
        </p:grpSpPr>
        <p:grpSp>
          <p:nvGrpSpPr>
            <p:cNvPr id="1360" name="Group 27"/>
            <p:cNvGrpSpPr>
              <a:grpSpLocks/>
            </p:cNvGrpSpPr>
            <p:nvPr/>
          </p:nvGrpSpPr>
          <p:grpSpPr bwMode="auto">
            <a:xfrm>
              <a:off x="5410200" y="2895600"/>
              <a:ext cx="228600" cy="1447800"/>
              <a:chOff x="838200" y="1905000"/>
              <a:chExt cx="457200" cy="3505200"/>
            </a:xfrm>
          </p:grpSpPr>
          <p:sp>
            <p:nvSpPr>
              <p:cNvPr id="540" name="Cube 539"/>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41" name="Cube 540"/>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42" name="Cube 541"/>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43" name="Cube 542"/>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44" name="Cube 543"/>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45" name="Cube 544"/>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46" name="Cube 545"/>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47" name="Cube 546"/>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48" name="Cube 547"/>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49" name="Cube 548"/>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50" name="Cube 549"/>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361" name="Group 27"/>
            <p:cNvGrpSpPr>
              <a:grpSpLocks/>
            </p:cNvGrpSpPr>
            <p:nvPr/>
          </p:nvGrpSpPr>
          <p:grpSpPr bwMode="auto">
            <a:xfrm>
              <a:off x="5562600" y="2895600"/>
              <a:ext cx="228600" cy="1447800"/>
              <a:chOff x="838200" y="1905000"/>
              <a:chExt cx="457200" cy="3505200"/>
            </a:xfrm>
          </p:grpSpPr>
          <p:sp>
            <p:nvSpPr>
              <p:cNvPr id="529" name="Cube 528"/>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30" name="Cube 529"/>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31" name="Cube 530"/>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32" name="Cube 531"/>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33" name="Cube 532"/>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34" name="Cube 533"/>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35" name="Cube 534"/>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36" name="Cube 535"/>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37" name="Cube 536"/>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38" name="Cube 537"/>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39" name="Cube 538"/>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362" name="Group 27"/>
            <p:cNvGrpSpPr>
              <a:grpSpLocks/>
            </p:cNvGrpSpPr>
            <p:nvPr/>
          </p:nvGrpSpPr>
          <p:grpSpPr bwMode="auto">
            <a:xfrm>
              <a:off x="5715000" y="2895600"/>
              <a:ext cx="228600" cy="1447800"/>
              <a:chOff x="838200" y="1905000"/>
              <a:chExt cx="457200" cy="3505200"/>
            </a:xfrm>
          </p:grpSpPr>
          <p:sp>
            <p:nvSpPr>
              <p:cNvPr id="518" name="Cube 517"/>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19" name="Cube 518"/>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20" name="Cube 519"/>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21" name="Cube 520"/>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22" name="Cube 521"/>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23" name="Cube 522"/>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24" name="Cube 523"/>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25" name="Cube 524"/>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26" name="Cube 525"/>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27" name="Cube 526"/>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28" name="Cube 527"/>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363" name="Group 27"/>
            <p:cNvGrpSpPr>
              <a:grpSpLocks/>
            </p:cNvGrpSpPr>
            <p:nvPr/>
          </p:nvGrpSpPr>
          <p:grpSpPr bwMode="auto">
            <a:xfrm>
              <a:off x="5867400" y="2895600"/>
              <a:ext cx="228600" cy="1447800"/>
              <a:chOff x="838200" y="1905000"/>
              <a:chExt cx="457200" cy="3505200"/>
            </a:xfrm>
          </p:grpSpPr>
          <p:sp>
            <p:nvSpPr>
              <p:cNvPr id="507" name="Cube 506"/>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08" name="Cube 507"/>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09" name="Cube 508"/>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10" name="Cube 509"/>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11" name="Cube 510"/>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12" name="Cube 511"/>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13" name="Cube 512"/>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14" name="Cube 513"/>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15" name="Cube 514"/>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16" name="Cube 515"/>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17" name="Cube 516"/>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364" name="Group 27"/>
            <p:cNvGrpSpPr>
              <a:grpSpLocks/>
            </p:cNvGrpSpPr>
            <p:nvPr/>
          </p:nvGrpSpPr>
          <p:grpSpPr bwMode="auto">
            <a:xfrm>
              <a:off x="6019800" y="2895600"/>
              <a:ext cx="228600" cy="1447800"/>
              <a:chOff x="838200" y="1905000"/>
              <a:chExt cx="457200" cy="3505200"/>
            </a:xfrm>
          </p:grpSpPr>
          <p:sp>
            <p:nvSpPr>
              <p:cNvPr id="496" name="Cube 495"/>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97" name="Cube 496"/>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98" name="Cube 497"/>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99" name="Cube 498"/>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00" name="Cube 499"/>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01" name="Cube 500"/>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02" name="Cube 501"/>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03" name="Cube 502"/>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04" name="Cube 503"/>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05" name="Cube 504"/>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06" name="Cube 505"/>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365" name="Group 27"/>
            <p:cNvGrpSpPr>
              <a:grpSpLocks/>
            </p:cNvGrpSpPr>
            <p:nvPr/>
          </p:nvGrpSpPr>
          <p:grpSpPr bwMode="auto">
            <a:xfrm>
              <a:off x="6172200" y="2895600"/>
              <a:ext cx="228600" cy="1447800"/>
              <a:chOff x="838200" y="1905000"/>
              <a:chExt cx="457200" cy="3505200"/>
            </a:xfrm>
          </p:grpSpPr>
          <p:sp>
            <p:nvSpPr>
              <p:cNvPr id="485" name="Cube 484"/>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86" name="Cube 485"/>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87" name="Cube 486"/>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88" name="Cube 487"/>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89" name="Cube 488"/>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90" name="Cube 489"/>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91" name="Cube 490"/>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92" name="Cube 491"/>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93" name="Cube 492"/>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94" name="Cube 493"/>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95" name="Cube 494"/>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366" name="Group 27"/>
            <p:cNvGrpSpPr>
              <a:grpSpLocks/>
            </p:cNvGrpSpPr>
            <p:nvPr/>
          </p:nvGrpSpPr>
          <p:grpSpPr bwMode="auto">
            <a:xfrm>
              <a:off x="6324600" y="2895600"/>
              <a:ext cx="228600" cy="1447800"/>
              <a:chOff x="838200" y="1905000"/>
              <a:chExt cx="457200" cy="3505200"/>
            </a:xfrm>
          </p:grpSpPr>
          <p:sp>
            <p:nvSpPr>
              <p:cNvPr id="474" name="Cube 473"/>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75" name="Cube 474"/>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76" name="Cube 475"/>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77" name="Cube 476"/>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78" name="Cube 477"/>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79" name="Cube 478"/>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80" name="Cube 479"/>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81" name="Cube 480"/>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82" name="Cube 481"/>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83" name="Cube 482"/>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84" name="Cube 483"/>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367" name="Group 27"/>
            <p:cNvGrpSpPr>
              <a:grpSpLocks/>
            </p:cNvGrpSpPr>
            <p:nvPr/>
          </p:nvGrpSpPr>
          <p:grpSpPr bwMode="auto">
            <a:xfrm>
              <a:off x="6477000" y="2895600"/>
              <a:ext cx="228600" cy="1447800"/>
              <a:chOff x="838200" y="1905000"/>
              <a:chExt cx="457200" cy="3505200"/>
            </a:xfrm>
          </p:grpSpPr>
          <p:sp>
            <p:nvSpPr>
              <p:cNvPr id="463" name="Cube 462"/>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64" name="Cube 463"/>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65" name="Cube 464"/>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66" name="Cube 465"/>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67" name="Cube 466"/>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68" name="Cube 467"/>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69" name="Cube 468"/>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70" name="Cube 469"/>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71" name="Cube 470"/>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72" name="Cube 471"/>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73" name="Cube 472"/>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368" name="Group 27"/>
            <p:cNvGrpSpPr>
              <a:grpSpLocks/>
            </p:cNvGrpSpPr>
            <p:nvPr/>
          </p:nvGrpSpPr>
          <p:grpSpPr bwMode="auto">
            <a:xfrm>
              <a:off x="6629400" y="2895600"/>
              <a:ext cx="228600" cy="1447800"/>
              <a:chOff x="838200" y="1905000"/>
              <a:chExt cx="457200" cy="3505200"/>
            </a:xfrm>
          </p:grpSpPr>
          <p:sp>
            <p:nvSpPr>
              <p:cNvPr id="452" name="Cube 451"/>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53" name="Cube 452"/>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54" name="Cube 453"/>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55" name="Cube 454"/>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56" name="Cube 455"/>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57" name="Cube 456"/>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58" name="Cube 457"/>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59" name="Cube 458"/>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60" name="Cube 459"/>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61" name="Cube 460"/>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62" name="Cube 461"/>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369" name="Group 27"/>
            <p:cNvGrpSpPr>
              <a:grpSpLocks/>
            </p:cNvGrpSpPr>
            <p:nvPr/>
          </p:nvGrpSpPr>
          <p:grpSpPr bwMode="auto">
            <a:xfrm>
              <a:off x="6781800" y="2895600"/>
              <a:ext cx="228600" cy="1447800"/>
              <a:chOff x="838200" y="1905000"/>
              <a:chExt cx="457200" cy="3505200"/>
            </a:xfrm>
          </p:grpSpPr>
          <p:sp>
            <p:nvSpPr>
              <p:cNvPr id="441" name="Cube 440"/>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42" name="Cube 441"/>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43" name="Cube 442"/>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44" name="Cube 443"/>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45" name="Cube 444"/>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46" name="Cube 445"/>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47" name="Cube 446"/>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48" name="Cube 447"/>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49" name="Cube 448"/>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50" name="Cube 449"/>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51" name="Cube 450"/>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grpSp>
        <p:nvGrpSpPr>
          <p:cNvPr id="1370" name="Group 229"/>
          <p:cNvGrpSpPr>
            <a:grpSpLocks/>
          </p:cNvGrpSpPr>
          <p:nvPr/>
        </p:nvGrpSpPr>
        <p:grpSpPr bwMode="auto">
          <a:xfrm>
            <a:off x="2895600" y="2209800"/>
            <a:ext cx="1295400" cy="1219200"/>
            <a:chOff x="5410200" y="2895600"/>
            <a:chExt cx="1600200" cy="1447800"/>
          </a:xfrm>
        </p:grpSpPr>
        <p:grpSp>
          <p:nvGrpSpPr>
            <p:cNvPr id="1371" name="Group 27"/>
            <p:cNvGrpSpPr>
              <a:grpSpLocks/>
            </p:cNvGrpSpPr>
            <p:nvPr/>
          </p:nvGrpSpPr>
          <p:grpSpPr bwMode="auto">
            <a:xfrm>
              <a:off x="5410200" y="2895600"/>
              <a:ext cx="228600" cy="1447800"/>
              <a:chOff x="838200" y="1905000"/>
              <a:chExt cx="457200" cy="3505200"/>
            </a:xfrm>
          </p:grpSpPr>
          <p:sp>
            <p:nvSpPr>
              <p:cNvPr id="664" name="Cube 663"/>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65" name="Cube 664"/>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66" name="Cube 665"/>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67" name="Cube 666"/>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68" name="Cube 667"/>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69" name="Cube 668"/>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70" name="Cube 669"/>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71" name="Cube 670"/>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72" name="Cube 671"/>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73" name="Cube 672"/>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74" name="Cube 673"/>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372" name="Group 27"/>
            <p:cNvGrpSpPr>
              <a:grpSpLocks/>
            </p:cNvGrpSpPr>
            <p:nvPr/>
          </p:nvGrpSpPr>
          <p:grpSpPr bwMode="auto">
            <a:xfrm>
              <a:off x="5562600" y="2895600"/>
              <a:ext cx="228600" cy="1447800"/>
              <a:chOff x="838200" y="1905000"/>
              <a:chExt cx="457200" cy="3505200"/>
            </a:xfrm>
          </p:grpSpPr>
          <p:sp>
            <p:nvSpPr>
              <p:cNvPr id="653" name="Cube 652"/>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54" name="Cube 653"/>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55" name="Cube 654"/>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56" name="Cube 655"/>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57" name="Cube 656"/>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58" name="Cube 657"/>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59" name="Cube 658"/>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60" name="Cube 659"/>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61" name="Cube 660"/>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62" name="Cube 661"/>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63" name="Cube 662"/>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373" name="Group 27"/>
            <p:cNvGrpSpPr>
              <a:grpSpLocks/>
            </p:cNvGrpSpPr>
            <p:nvPr/>
          </p:nvGrpSpPr>
          <p:grpSpPr bwMode="auto">
            <a:xfrm>
              <a:off x="5715000" y="2895600"/>
              <a:ext cx="228600" cy="1447800"/>
              <a:chOff x="838200" y="1905000"/>
              <a:chExt cx="457200" cy="3505200"/>
            </a:xfrm>
          </p:grpSpPr>
          <p:sp>
            <p:nvSpPr>
              <p:cNvPr id="642" name="Cube 641"/>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43" name="Cube 642"/>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44" name="Cube 643"/>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45" name="Cube 644"/>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46" name="Cube 645"/>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47" name="Cube 646"/>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48" name="Cube 647"/>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49" name="Cube 648"/>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50" name="Cube 649"/>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51" name="Cube 650"/>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52" name="Cube 651"/>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374" name="Group 27"/>
            <p:cNvGrpSpPr>
              <a:grpSpLocks/>
            </p:cNvGrpSpPr>
            <p:nvPr/>
          </p:nvGrpSpPr>
          <p:grpSpPr bwMode="auto">
            <a:xfrm>
              <a:off x="5867400" y="2895600"/>
              <a:ext cx="228600" cy="1447800"/>
              <a:chOff x="838200" y="1905000"/>
              <a:chExt cx="457200" cy="3505200"/>
            </a:xfrm>
          </p:grpSpPr>
          <p:sp>
            <p:nvSpPr>
              <p:cNvPr id="630" name="Cube 629"/>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31" name="Cube 630"/>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33" name="Cube 632"/>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34" name="Cube 633"/>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35" name="Cube 634"/>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36" name="Cube 635"/>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37" name="Cube 636"/>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38" name="Cube 637"/>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39" name="Cube 638"/>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40" name="Cube 639"/>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41" name="Cube 640"/>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375" name="Group 27"/>
            <p:cNvGrpSpPr>
              <a:grpSpLocks/>
            </p:cNvGrpSpPr>
            <p:nvPr/>
          </p:nvGrpSpPr>
          <p:grpSpPr bwMode="auto">
            <a:xfrm>
              <a:off x="6019800" y="2895600"/>
              <a:ext cx="228600" cy="1447800"/>
              <a:chOff x="838200" y="1905000"/>
              <a:chExt cx="457200" cy="3505200"/>
            </a:xfrm>
          </p:grpSpPr>
          <p:sp>
            <p:nvSpPr>
              <p:cNvPr id="618" name="Cube 617"/>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19" name="Cube 618"/>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20" name="Cube 619"/>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21" name="Cube 620"/>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23" name="Cube 622"/>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24" name="Cube 623"/>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25" name="Cube 624"/>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26" name="Cube 625"/>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27" name="Cube 626"/>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28" name="Cube 627"/>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29" name="Cube 628"/>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32" name="Group 27"/>
            <p:cNvGrpSpPr>
              <a:grpSpLocks/>
            </p:cNvGrpSpPr>
            <p:nvPr/>
          </p:nvGrpSpPr>
          <p:grpSpPr bwMode="auto">
            <a:xfrm>
              <a:off x="6172200" y="2895600"/>
              <a:ext cx="228600" cy="1447800"/>
              <a:chOff x="838200" y="1905000"/>
              <a:chExt cx="457200" cy="3505200"/>
            </a:xfrm>
          </p:grpSpPr>
          <p:sp>
            <p:nvSpPr>
              <p:cNvPr id="607" name="Cube 606"/>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08" name="Cube 607"/>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09" name="Cube 608"/>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10" name="Cube 609"/>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11" name="Cube 610"/>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12" name="Cube 611"/>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13" name="Cube 612"/>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14" name="Cube 613"/>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15" name="Cube 614"/>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16" name="Cube 615"/>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17" name="Cube 616"/>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33" name="Group 27"/>
            <p:cNvGrpSpPr>
              <a:grpSpLocks/>
            </p:cNvGrpSpPr>
            <p:nvPr/>
          </p:nvGrpSpPr>
          <p:grpSpPr bwMode="auto">
            <a:xfrm>
              <a:off x="6324600" y="2895600"/>
              <a:ext cx="228600" cy="1447800"/>
              <a:chOff x="838200" y="1905000"/>
              <a:chExt cx="457200" cy="3505200"/>
            </a:xfrm>
          </p:grpSpPr>
          <p:sp>
            <p:nvSpPr>
              <p:cNvPr id="595" name="Cube 594"/>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97" name="Cube 596"/>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98" name="Cube 597"/>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99" name="Cube 598"/>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00" name="Cube 599"/>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01" name="Cube 600"/>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02" name="Cube 601"/>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03" name="Cube 602"/>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04" name="Cube 603"/>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05" name="Cube 604"/>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06" name="Cube 605"/>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34" name="Group 27"/>
            <p:cNvGrpSpPr>
              <a:grpSpLocks/>
            </p:cNvGrpSpPr>
            <p:nvPr/>
          </p:nvGrpSpPr>
          <p:grpSpPr bwMode="auto">
            <a:xfrm>
              <a:off x="6477000" y="2895600"/>
              <a:ext cx="228600" cy="1447800"/>
              <a:chOff x="838200" y="1905000"/>
              <a:chExt cx="457200" cy="3505200"/>
            </a:xfrm>
          </p:grpSpPr>
          <p:sp>
            <p:nvSpPr>
              <p:cNvPr id="584" name="Cube 583"/>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85" name="Cube 584"/>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86" name="Cube 585"/>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87" name="Cube 586"/>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88" name="Cube 587"/>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89" name="Cube 588"/>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90" name="Cube 589"/>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91" name="Cube 590"/>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92" name="Cube 591"/>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93" name="Cube 592"/>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94" name="Cube 593"/>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35" name="Group 27"/>
            <p:cNvGrpSpPr>
              <a:grpSpLocks/>
            </p:cNvGrpSpPr>
            <p:nvPr/>
          </p:nvGrpSpPr>
          <p:grpSpPr bwMode="auto">
            <a:xfrm>
              <a:off x="6629400" y="2895600"/>
              <a:ext cx="228600" cy="1447800"/>
              <a:chOff x="838200" y="1905000"/>
              <a:chExt cx="457200" cy="3505200"/>
            </a:xfrm>
          </p:grpSpPr>
          <p:sp>
            <p:nvSpPr>
              <p:cNvPr id="573" name="Cube 572"/>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74" name="Cube 573"/>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75" name="Cube 574"/>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76" name="Cube 575"/>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77" name="Cube 576"/>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78" name="Cube 577"/>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79" name="Cube 578"/>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80" name="Cube 579"/>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81" name="Cube 580"/>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82" name="Cube 581"/>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83" name="Cube 582"/>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36" name="Group 27"/>
            <p:cNvGrpSpPr>
              <a:grpSpLocks/>
            </p:cNvGrpSpPr>
            <p:nvPr/>
          </p:nvGrpSpPr>
          <p:grpSpPr bwMode="auto">
            <a:xfrm>
              <a:off x="6781800" y="2895600"/>
              <a:ext cx="228600" cy="1447800"/>
              <a:chOff x="838200" y="1905000"/>
              <a:chExt cx="457200" cy="3505200"/>
            </a:xfrm>
          </p:grpSpPr>
          <p:sp>
            <p:nvSpPr>
              <p:cNvPr id="562" name="Cube 561"/>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63" name="Cube 562"/>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64" name="Cube 563"/>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65" name="Cube 564"/>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66" name="Cube 565"/>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67" name="Cube 566"/>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68" name="Cube 567"/>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69" name="Cube 568"/>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70" name="Cube 569"/>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71" name="Cube 570"/>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72" name="Cube 571"/>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grpSp>
        <p:nvGrpSpPr>
          <p:cNvPr id="37" name="Group 229"/>
          <p:cNvGrpSpPr>
            <a:grpSpLocks/>
          </p:cNvGrpSpPr>
          <p:nvPr/>
        </p:nvGrpSpPr>
        <p:grpSpPr bwMode="auto">
          <a:xfrm>
            <a:off x="3048000" y="2362200"/>
            <a:ext cx="1295400" cy="1219200"/>
            <a:chOff x="5410200" y="2895600"/>
            <a:chExt cx="1600200" cy="1447800"/>
          </a:xfrm>
        </p:grpSpPr>
        <p:grpSp>
          <p:nvGrpSpPr>
            <p:cNvPr id="38" name="Group 27"/>
            <p:cNvGrpSpPr>
              <a:grpSpLocks/>
            </p:cNvGrpSpPr>
            <p:nvPr/>
          </p:nvGrpSpPr>
          <p:grpSpPr bwMode="auto">
            <a:xfrm>
              <a:off x="5410200" y="2895600"/>
              <a:ext cx="228600" cy="1447800"/>
              <a:chOff x="838200" y="1905000"/>
              <a:chExt cx="457200" cy="3505200"/>
            </a:xfrm>
          </p:grpSpPr>
          <p:sp>
            <p:nvSpPr>
              <p:cNvPr id="831" name="Cube 830"/>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32" name="Cube 831"/>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33" name="Cube 832"/>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34" name="Cube 833"/>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35" name="Cube 834"/>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36" name="Cube 835"/>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37" name="Cube 836"/>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38" name="Cube 837"/>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39" name="Cube 838"/>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40" name="Cube 839"/>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41" name="Cube 840"/>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39" name="Group 27"/>
            <p:cNvGrpSpPr>
              <a:grpSpLocks/>
            </p:cNvGrpSpPr>
            <p:nvPr/>
          </p:nvGrpSpPr>
          <p:grpSpPr bwMode="auto">
            <a:xfrm>
              <a:off x="5562600" y="2895600"/>
              <a:ext cx="228600" cy="1447800"/>
              <a:chOff x="838200" y="1905000"/>
              <a:chExt cx="457200" cy="3505200"/>
            </a:xfrm>
          </p:grpSpPr>
          <p:sp>
            <p:nvSpPr>
              <p:cNvPr id="820" name="Cube 819"/>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21" name="Cube 820"/>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22" name="Cube 821"/>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23" name="Cube 822"/>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24" name="Cube 823"/>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25" name="Cube 824"/>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26" name="Cube 825"/>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27" name="Cube 826"/>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28" name="Cube 827"/>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29" name="Cube 828"/>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30" name="Cube 829"/>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40" name="Group 27"/>
            <p:cNvGrpSpPr>
              <a:grpSpLocks/>
            </p:cNvGrpSpPr>
            <p:nvPr/>
          </p:nvGrpSpPr>
          <p:grpSpPr bwMode="auto">
            <a:xfrm>
              <a:off x="5715000" y="2895600"/>
              <a:ext cx="228600" cy="1447800"/>
              <a:chOff x="838200" y="1905000"/>
              <a:chExt cx="457200" cy="3505200"/>
            </a:xfrm>
          </p:grpSpPr>
          <p:sp>
            <p:nvSpPr>
              <p:cNvPr id="809" name="Cube 808"/>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10" name="Cube 809"/>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11" name="Cube 810"/>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12" name="Cube 811"/>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13" name="Cube 812"/>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14" name="Cube 813"/>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15" name="Cube 814"/>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16" name="Cube 815"/>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17" name="Cube 816"/>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18" name="Cube 817"/>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19" name="Cube 818"/>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41" name="Group 27"/>
            <p:cNvGrpSpPr>
              <a:grpSpLocks/>
            </p:cNvGrpSpPr>
            <p:nvPr/>
          </p:nvGrpSpPr>
          <p:grpSpPr bwMode="auto">
            <a:xfrm>
              <a:off x="5867400" y="2895600"/>
              <a:ext cx="228600" cy="1447800"/>
              <a:chOff x="838200" y="1905000"/>
              <a:chExt cx="457200" cy="3505200"/>
            </a:xfrm>
          </p:grpSpPr>
          <p:sp>
            <p:nvSpPr>
              <p:cNvPr id="798" name="Cube 797"/>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99" name="Cube 798"/>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00" name="Cube 799"/>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01" name="Cube 800"/>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02" name="Cube 801"/>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03" name="Cube 802"/>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04" name="Cube 803"/>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05" name="Cube 804"/>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06" name="Cube 805"/>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07" name="Cube 806"/>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08" name="Cube 807"/>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42" name="Group 27"/>
            <p:cNvGrpSpPr>
              <a:grpSpLocks/>
            </p:cNvGrpSpPr>
            <p:nvPr/>
          </p:nvGrpSpPr>
          <p:grpSpPr bwMode="auto">
            <a:xfrm>
              <a:off x="6019800" y="2895600"/>
              <a:ext cx="228600" cy="1447800"/>
              <a:chOff x="838200" y="1905000"/>
              <a:chExt cx="457200" cy="3505200"/>
            </a:xfrm>
          </p:grpSpPr>
          <p:sp>
            <p:nvSpPr>
              <p:cNvPr id="787" name="Cube 786"/>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88" name="Cube 787"/>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89" name="Cube 788"/>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90" name="Cube 789"/>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91" name="Cube 790"/>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92" name="Cube 791"/>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93" name="Cube 792"/>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94" name="Cube 793"/>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95" name="Cube 794"/>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96" name="Cube 795"/>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97" name="Cube 796"/>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43" name="Group 27"/>
            <p:cNvGrpSpPr>
              <a:grpSpLocks/>
            </p:cNvGrpSpPr>
            <p:nvPr/>
          </p:nvGrpSpPr>
          <p:grpSpPr bwMode="auto">
            <a:xfrm>
              <a:off x="6172200" y="2895600"/>
              <a:ext cx="228600" cy="1447800"/>
              <a:chOff x="838200" y="1905000"/>
              <a:chExt cx="457200" cy="3505200"/>
            </a:xfrm>
          </p:grpSpPr>
          <p:sp>
            <p:nvSpPr>
              <p:cNvPr id="776" name="Cube 775"/>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77" name="Cube 776"/>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78" name="Cube 777"/>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79" name="Cube 778"/>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80" name="Cube 779"/>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81" name="Cube 780"/>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82" name="Cube 781"/>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83" name="Cube 782"/>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84" name="Cube 783"/>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85" name="Cube 784"/>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86" name="Cube 785"/>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44" name="Group 27"/>
            <p:cNvGrpSpPr>
              <a:grpSpLocks/>
            </p:cNvGrpSpPr>
            <p:nvPr/>
          </p:nvGrpSpPr>
          <p:grpSpPr bwMode="auto">
            <a:xfrm>
              <a:off x="6324600" y="2895600"/>
              <a:ext cx="228600" cy="1447800"/>
              <a:chOff x="838200" y="1905000"/>
              <a:chExt cx="457200" cy="3505200"/>
            </a:xfrm>
          </p:grpSpPr>
          <p:sp>
            <p:nvSpPr>
              <p:cNvPr id="765" name="Cube 764"/>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66" name="Cube 765"/>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67" name="Cube 766"/>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68" name="Cube 767"/>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69" name="Cube 768"/>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70" name="Cube 769"/>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71" name="Cube 770"/>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72" name="Cube 771"/>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73" name="Cube 772"/>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74" name="Cube 773"/>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75" name="Cube 774"/>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45" name="Group 27"/>
            <p:cNvGrpSpPr>
              <a:grpSpLocks/>
            </p:cNvGrpSpPr>
            <p:nvPr/>
          </p:nvGrpSpPr>
          <p:grpSpPr bwMode="auto">
            <a:xfrm>
              <a:off x="6477000" y="2895600"/>
              <a:ext cx="228600" cy="1447800"/>
              <a:chOff x="838200" y="1905000"/>
              <a:chExt cx="457200" cy="3505200"/>
            </a:xfrm>
          </p:grpSpPr>
          <p:sp>
            <p:nvSpPr>
              <p:cNvPr id="754" name="Cube 753"/>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55" name="Cube 754"/>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56" name="Cube 755"/>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57" name="Cube 756"/>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58" name="Cube 757"/>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59" name="Cube 758"/>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60" name="Cube 759"/>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61" name="Cube 760"/>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62" name="Cube 761"/>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63" name="Cube 762"/>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64" name="Cube 763"/>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46" name="Group 27"/>
            <p:cNvGrpSpPr>
              <a:grpSpLocks/>
            </p:cNvGrpSpPr>
            <p:nvPr/>
          </p:nvGrpSpPr>
          <p:grpSpPr bwMode="auto">
            <a:xfrm>
              <a:off x="6629400" y="2895600"/>
              <a:ext cx="228600" cy="1447800"/>
              <a:chOff x="838200" y="1905000"/>
              <a:chExt cx="457200" cy="3505200"/>
            </a:xfrm>
          </p:grpSpPr>
          <p:sp>
            <p:nvSpPr>
              <p:cNvPr id="743" name="Cube 742"/>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44" name="Cube 743"/>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45" name="Cube 744"/>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46" name="Cube 745"/>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47" name="Cube 746"/>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48" name="Cube 747"/>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49" name="Cube 748"/>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50" name="Cube 749"/>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51" name="Cube 750"/>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52" name="Cube 751"/>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53" name="Cube 752"/>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47" name="Group 27"/>
            <p:cNvGrpSpPr>
              <a:grpSpLocks/>
            </p:cNvGrpSpPr>
            <p:nvPr/>
          </p:nvGrpSpPr>
          <p:grpSpPr bwMode="auto">
            <a:xfrm>
              <a:off x="6781800" y="2895600"/>
              <a:ext cx="228600" cy="1447800"/>
              <a:chOff x="838200" y="1905000"/>
              <a:chExt cx="457200" cy="3505200"/>
            </a:xfrm>
          </p:grpSpPr>
          <p:sp>
            <p:nvSpPr>
              <p:cNvPr id="727" name="Cube 726"/>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29" name="Cube 728"/>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30" name="Cube 729"/>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31" name="Cube 730"/>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36" name="Cube 735"/>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37" name="Cube 736"/>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38" name="Cube 737"/>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39" name="Cube 738"/>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40" name="Cube 739"/>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41" name="Cube 740"/>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42" name="Cube 741"/>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grpSp>
        <p:nvGrpSpPr>
          <p:cNvPr id="48" name="Group 229"/>
          <p:cNvGrpSpPr>
            <a:grpSpLocks/>
          </p:cNvGrpSpPr>
          <p:nvPr/>
        </p:nvGrpSpPr>
        <p:grpSpPr bwMode="auto">
          <a:xfrm>
            <a:off x="3200400" y="2514600"/>
            <a:ext cx="1295400" cy="1219200"/>
            <a:chOff x="5410200" y="2895600"/>
            <a:chExt cx="1600200" cy="1447800"/>
          </a:xfrm>
        </p:grpSpPr>
        <p:grpSp>
          <p:nvGrpSpPr>
            <p:cNvPr id="49" name="Group 27"/>
            <p:cNvGrpSpPr>
              <a:grpSpLocks/>
            </p:cNvGrpSpPr>
            <p:nvPr/>
          </p:nvGrpSpPr>
          <p:grpSpPr bwMode="auto">
            <a:xfrm>
              <a:off x="5410200" y="2895600"/>
              <a:ext cx="228600" cy="1447800"/>
              <a:chOff x="838200" y="1905000"/>
              <a:chExt cx="457200" cy="3505200"/>
            </a:xfrm>
          </p:grpSpPr>
          <p:sp>
            <p:nvSpPr>
              <p:cNvPr id="952" name="Cube 951"/>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53" name="Cube 952"/>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54" name="Cube 953"/>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55" name="Cube 954"/>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56" name="Cube 955"/>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57" name="Cube 956"/>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58" name="Cube 957"/>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59" name="Cube 958"/>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60" name="Cube 959"/>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61" name="Cube 960"/>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62" name="Cube 961"/>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50" name="Group 27"/>
            <p:cNvGrpSpPr>
              <a:grpSpLocks/>
            </p:cNvGrpSpPr>
            <p:nvPr/>
          </p:nvGrpSpPr>
          <p:grpSpPr bwMode="auto">
            <a:xfrm>
              <a:off x="5562600" y="2895600"/>
              <a:ext cx="228600" cy="1447800"/>
              <a:chOff x="838200" y="1905000"/>
              <a:chExt cx="457200" cy="3505200"/>
            </a:xfrm>
          </p:grpSpPr>
          <p:sp>
            <p:nvSpPr>
              <p:cNvPr id="941" name="Cube 940"/>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42" name="Cube 941"/>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43" name="Cube 942"/>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44" name="Cube 943"/>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45" name="Cube 944"/>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46" name="Cube 945"/>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47" name="Cube 946"/>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48" name="Cube 947"/>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49" name="Cube 948"/>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50" name="Cube 949"/>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51" name="Cube 950"/>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51" name="Group 27"/>
            <p:cNvGrpSpPr>
              <a:grpSpLocks/>
            </p:cNvGrpSpPr>
            <p:nvPr/>
          </p:nvGrpSpPr>
          <p:grpSpPr bwMode="auto">
            <a:xfrm>
              <a:off x="5715000" y="2895600"/>
              <a:ext cx="228600" cy="1447800"/>
              <a:chOff x="838200" y="1905000"/>
              <a:chExt cx="457200" cy="3505200"/>
            </a:xfrm>
          </p:grpSpPr>
          <p:sp>
            <p:nvSpPr>
              <p:cNvPr id="930" name="Cube 929"/>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31" name="Cube 930"/>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32" name="Cube 931"/>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33" name="Cube 932"/>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34" name="Cube 933"/>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35" name="Cube 934"/>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36" name="Cube 935"/>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37" name="Cube 936"/>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38" name="Cube 937"/>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39" name="Cube 938"/>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40" name="Cube 939"/>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52" name="Group 27"/>
            <p:cNvGrpSpPr>
              <a:grpSpLocks/>
            </p:cNvGrpSpPr>
            <p:nvPr/>
          </p:nvGrpSpPr>
          <p:grpSpPr bwMode="auto">
            <a:xfrm>
              <a:off x="5867400" y="2895600"/>
              <a:ext cx="228600" cy="1447800"/>
              <a:chOff x="838200" y="1905000"/>
              <a:chExt cx="457200" cy="3505200"/>
            </a:xfrm>
          </p:grpSpPr>
          <p:sp>
            <p:nvSpPr>
              <p:cNvPr id="919" name="Cube 918"/>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20" name="Cube 919"/>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21" name="Cube 920"/>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22" name="Cube 921"/>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23" name="Cube 922"/>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24" name="Cube 923"/>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25" name="Cube 924"/>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26" name="Cube 925"/>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27" name="Cube 926"/>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28" name="Cube 927"/>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29" name="Cube 928"/>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53" name="Group 27"/>
            <p:cNvGrpSpPr>
              <a:grpSpLocks/>
            </p:cNvGrpSpPr>
            <p:nvPr/>
          </p:nvGrpSpPr>
          <p:grpSpPr bwMode="auto">
            <a:xfrm>
              <a:off x="6019800" y="2895600"/>
              <a:ext cx="228600" cy="1447800"/>
              <a:chOff x="838200" y="1905000"/>
              <a:chExt cx="457200" cy="3505200"/>
            </a:xfrm>
          </p:grpSpPr>
          <p:sp>
            <p:nvSpPr>
              <p:cNvPr id="908" name="Cube 907"/>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09" name="Cube 908"/>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10" name="Cube 909"/>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11" name="Cube 910"/>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12" name="Cube 911"/>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13" name="Cube 912"/>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14" name="Cube 913"/>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15" name="Cube 914"/>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16" name="Cube 915"/>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17" name="Cube 916"/>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18" name="Cube 917"/>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54" name="Group 27"/>
            <p:cNvGrpSpPr>
              <a:grpSpLocks/>
            </p:cNvGrpSpPr>
            <p:nvPr/>
          </p:nvGrpSpPr>
          <p:grpSpPr bwMode="auto">
            <a:xfrm>
              <a:off x="6172200" y="2895600"/>
              <a:ext cx="228600" cy="1447800"/>
              <a:chOff x="838200" y="1905000"/>
              <a:chExt cx="457200" cy="3505200"/>
            </a:xfrm>
          </p:grpSpPr>
          <p:sp>
            <p:nvSpPr>
              <p:cNvPr id="897" name="Cube 896"/>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98" name="Cube 897"/>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99" name="Cube 898"/>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00" name="Cube 899"/>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01" name="Cube 900"/>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02" name="Cube 901"/>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03" name="Cube 902"/>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04" name="Cube 903"/>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05" name="Cube 904"/>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06" name="Cube 905"/>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07" name="Cube 906"/>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55" name="Group 27"/>
            <p:cNvGrpSpPr>
              <a:grpSpLocks/>
            </p:cNvGrpSpPr>
            <p:nvPr/>
          </p:nvGrpSpPr>
          <p:grpSpPr bwMode="auto">
            <a:xfrm>
              <a:off x="6324600" y="2895600"/>
              <a:ext cx="228600" cy="1447800"/>
              <a:chOff x="838200" y="1905000"/>
              <a:chExt cx="457200" cy="3505200"/>
            </a:xfrm>
          </p:grpSpPr>
          <p:sp>
            <p:nvSpPr>
              <p:cNvPr id="886" name="Cube 885"/>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87" name="Cube 886"/>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88" name="Cube 887"/>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89" name="Cube 888"/>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90" name="Cube 889"/>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91" name="Cube 890"/>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92" name="Cube 891"/>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93" name="Cube 892"/>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94" name="Cube 893"/>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95" name="Cube 894"/>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96" name="Cube 895"/>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56" name="Group 27"/>
            <p:cNvGrpSpPr>
              <a:grpSpLocks/>
            </p:cNvGrpSpPr>
            <p:nvPr/>
          </p:nvGrpSpPr>
          <p:grpSpPr bwMode="auto">
            <a:xfrm>
              <a:off x="6477000" y="2895600"/>
              <a:ext cx="228600" cy="1447800"/>
              <a:chOff x="838200" y="1905000"/>
              <a:chExt cx="457200" cy="3505200"/>
            </a:xfrm>
          </p:grpSpPr>
          <p:sp>
            <p:nvSpPr>
              <p:cNvPr id="875" name="Cube 874"/>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76" name="Cube 875"/>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77" name="Cube 876"/>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78" name="Cube 877"/>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79" name="Cube 878"/>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80" name="Cube 879"/>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81" name="Cube 880"/>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82" name="Cube 881"/>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83" name="Cube 882"/>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84" name="Cube 883"/>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85" name="Cube 884"/>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57" name="Group 27"/>
            <p:cNvGrpSpPr>
              <a:grpSpLocks/>
            </p:cNvGrpSpPr>
            <p:nvPr/>
          </p:nvGrpSpPr>
          <p:grpSpPr bwMode="auto">
            <a:xfrm>
              <a:off x="6629400" y="2895600"/>
              <a:ext cx="228600" cy="1447800"/>
              <a:chOff x="838200" y="1905000"/>
              <a:chExt cx="457200" cy="3505200"/>
            </a:xfrm>
          </p:grpSpPr>
          <p:sp>
            <p:nvSpPr>
              <p:cNvPr id="864" name="Cube 863"/>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65" name="Cube 864"/>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66" name="Cube 865"/>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67" name="Cube 866"/>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68" name="Cube 867"/>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69" name="Cube 868"/>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70" name="Cube 869"/>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71" name="Cube 870"/>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72" name="Cube 871"/>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73" name="Cube 872"/>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74" name="Cube 873"/>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58" name="Group 27"/>
            <p:cNvGrpSpPr>
              <a:grpSpLocks/>
            </p:cNvGrpSpPr>
            <p:nvPr/>
          </p:nvGrpSpPr>
          <p:grpSpPr bwMode="auto">
            <a:xfrm>
              <a:off x="6781800" y="2895600"/>
              <a:ext cx="228600" cy="1447800"/>
              <a:chOff x="838200" y="1905000"/>
              <a:chExt cx="457200" cy="3505200"/>
            </a:xfrm>
          </p:grpSpPr>
          <p:sp>
            <p:nvSpPr>
              <p:cNvPr id="853" name="Cube 852"/>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54" name="Cube 853"/>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55" name="Cube 854"/>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56" name="Cube 855"/>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57" name="Cube 856"/>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58" name="Cube 857"/>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59" name="Cube 858"/>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60" name="Cube 859"/>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61" name="Cube 860"/>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62" name="Cube 861"/>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63" name="Cube 862"/>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grpSp>
        <p:nvGrpSpPr>
          <p:cNvPr id="59" name="Group 229"/>
          <p:cNvGrpSpPr>
            <a:grpSpLocks/>
          </p:cNvGrpSpPr>
          <p:nvPr/>
        </p:nvGrpSpPr>
        <p:grpSpPr bwMode="auto">
          <a:xfrm>
            <a:off x="3352800" y="2667000"/>
            <a:ext cx="1295400" cy="1219200"/>
            <a:chOff x="5410200" y="2895600"/>
            <a:chExt cx="1600200" cy="1447800"/>
          </a:xfrm>
        </p:grpSpPr>
        <p:grpSp>
          <p:nvGrpSpPr>
            <p:cNvPr id="60" name="Group 27"/>
            <p:cNvGrpSpPr>
              <a:grpSpLocks/>
            </p:cNvGrpSpPr>
            <p:nvPr/>
          </p:nvGrpSpPr>
          <p:grpSpPr bwMode="auto">
            <a:xfrm>
              <a:off x="5410200" y="2895600"/>
              <a:ext cx="228600" cy="1447800"/>
              <a:chOff x="838200" y="1905000"/>
              <a:chExt cx="457200" cy="3505200"/>
            </a:xfrm>
          </p:grpSpPr>
          <p:sp>
            <p:nvSpPr>
              <p:cNvPr id="1073" name="Cube 1072"/>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74" name="Cube 1073"/>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75" name="Cube 1074"/>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76" name="Cube 1075"/>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77" name="Cube 1076"/>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78" name="Cube 1077"/>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79" name="Cube 1078"/>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80" name="Cube 1079"/>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81" name="Cube 1080"/>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82" name="Cube 1081"/>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83" name="Cube 1082"/>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61" name="Group 27"/>
            <p:cNvGrpSpPr>
              <a:grpSpLocks/>
            </p:cNvGrpSpPr>
            <p:nvPr/>
          </p:nvGrpSpPr>
          <p:grpSpPr bwMode="auto">
            <a:xfrm>
              <a:off x="5562600" y="2895600"/>
              <a:ext cx="228600" cy="1447800"/>
              <a:chOff x="838200" y="1905000"/>
              <a:chExt cx="457200" cy="3505200"/>
            </a:xfrm>
          </p:grpSpPr>
          <p:sp>
            <p:nvSpPr>
              <p:cNvPr id="1062" name="Cube 1061"/>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63" name="Cube 1062"/>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64" name="Cube 1063"/>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65" name="Cube 1064"/>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66" name="Cube 1065"/>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67" name="Cube 1066"/>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68" name="Cube 1067"/>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69" name="Cube 1068"/>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70" name="Cube 1069"/>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71" name="Cube 1070"/>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72" name="Cube 1071"/>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62" name="Group 27"/>
            <p:cNvGrpSpPr>
              <a:grpSpLocks/>
            </p:cNvGrpSpPr>
            <p:nvPr/>
          </p:nvGrpSpPr>
          <p:grpSpPr bwMode="auto">
            <a:xfrm>
              <a:off x="5715000" y="2895600"/>
              <a:ext cx="228600" cy="1447800"/>
              <a:chOff x="838200" y="1905000"/>
              <a:chExt cx="457200" cy="3505200"/>
            </a:xfrm>
          </p:grpSpPr>
          <p:sp>
            <p:nvSpPr>
              <p:cNvPr id="1051" name="Cube 1050"/>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52" name="Cube 1051"/>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53" name="Cube 1052"/>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54" name="Cube 1053"/>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55" name="Cube 1054"/>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56" name="Cube 1055"/>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57" name="Cube 1056"/>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58" name="Cube 1057"/>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59" name="Cube 1058"/>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60" name="Cube 1059"/>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61" name="Cube 1060"/>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73" name="Group 27"/>
            <p:cNvGrpSpPr>
              <a:grpSpLocks/>
            </p:cNvGrpSpPr>
            <p:nvPr/>
          </p:nvGrpSpPr>
          <p:grpSpPr bwMode="auto">
            <a:xfrm>
              <a:off x="5867400" y="2895600"/>
              <a:ext cx="228600" cy="1447800"/>
              <a:chOff x="838200" y="1905000"/>
              <a:chExt cx="457200" cy="3505200"/>
            </a:xfrm>
          </p:grpSpPr>
          <p:sp>
            <p:nvSpPr>
              <p:cNvPr id="1040" name="Cube 1039"/>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41" name="Cube 1040"/>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42" name="Cube 1041"/>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43" name="Cube 1042"/>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44" name="Cube 1043"/>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45" name="Cube 1044"/>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46" name="Cube 1045"/>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47" name="Cube 1046"/>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48" name="Cube 1047"/>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49" name="Cube 1048"/>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50" name="Cube 1049"/>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88" name="Group 27"/>
            <p:cNvGrpSpPr>
              <a:grpSpLocks/>
            </p:cNvGrpSpPr>
            <p:nvPr/>
          </p:nvGrpSpPr>
          <p:grpSpPr bwMode="auto">
            <a:xfrm>
              <a:off x="6019800" y="2895600"/>
              <a:ext cx="228600" cy="1447800"/>
              <a:chOff x="838200" y="1905000"/>
              <a:chExt cx="457200" cy="3505200"/>
            </a:xfrm>
          </p:grpSpPr>
          <p:sp>
            <p:nvSpPr>
              <p:cNvPr id="1029" name="Cube 1028"/>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30" name="Cube 1029"/>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31" name="Cube 1030"/>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32" name="Cube 1031"/>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33" name="Cube 1032"/>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34" name="Cube 1033"/>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35" name="Cube 1034"/>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36" name="Cube 1035"/>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37" name="Cube 1036"/>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38" name="Cube 1037"/>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39" name="Cube 1038"/>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89" name="Group 27"/>
            <p:cNvGrpSpPr>
              <a:grpSpLocks/>
            </p:cNvGrpSpPr>
            <p:nvPr/>
          </p:nvGrpSpPr>
          <p:grpSpPr bwMode="auto">
            <a:xfrm>
              <a:off x="6172200" y="2895600"/>
              <a:ext cx="228600" cy="1447800"/>
              <a:chOff x="838200" y="1905000"/>
              <a:chExt cx="457200" cy="3505200"/>
            </a:xfrm>
          </p:grpSpPr>
          <p:sp>
            <p:nvSpPr>
              <p:cNvPr id="1018" name="Cube 1017"/>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19" name="Cube 1018"/>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20" name="Cube 1019"/>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21" name="Cube 1020"/>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22" name="Cube 1021"/>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23" name="Cube 1022"/>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24" name="Cube 1023"/>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25" name="Cube 1024"/>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26" name="Cube 1025"/>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27" name="Cube 1026"/>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28" name="Cube 1027"/>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90" name="Group 27"/>
            <p:cNvGrpSpPr>
              <a:grpSpLocks/>
            </p:cNvGrpSpPr>
            <p:nvPr/>
          </p:nvGrpSpPr>
          <p:grpSpPr bwMode="auto">
            <a:xfrm>
              <a:off x="6324600" y="2895600"/>
              <a:ext cx="228600" cy="1447800"/>
              <a:chOff x="838200" y="1905000"/>
              <a:chExt cx="457200" cy="3505200"/>
            </a:xfrm>
          </p:grpSpPr>
          <p:sp>
            <p:nvSpPr>
              <p:cNvPr id="1007" name="Cube 1006"/>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08" name="Cube 1007"/>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09" name="Cube 1008"/>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10" name="Cube 1009"/>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11" name="Cube 1010"/>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12" name="Cube 1011"/>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13" name="Cube 1012"/>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14" name="Cube 1013"/>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15" name="Cube 1014"/>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16" name="Cube 1015"/>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17" name="Cube 1016"/>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91" name="Group 27"/>
            <p:cNvGrpSpPr>
              <a:grpSpLocks/>
            </p:cNvGrpSpPr>
            <p:nvPr/>
          </p:nvGrpSpPr>
          <p:grpSpPr bwMode="auto">
            <a:xfrm>
              <a:off x="6477000" y="2895600"/>
              <a:ext cx="228600" cy="1447800"/>
              <a:chOff x="838200" y="1905000"/>
              <a:chExt cx="457200" cy="3505200"/>
            </a:xfrm>
          </p:grpSpPr>
          <p:sp>
            <p:nvSpPr>
              <p:cNvPr id="996" name="Cube 995"/>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97" name="Cube 996"/>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98" name="Cube 997"/>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99" name="Cube 998"/>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00" name="Cube 999"/>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01" name="Cube 1000"/>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02" name="Cube 1001"/>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03" name="Cube 1002"/>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04" name="Cube 1003"/>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05" name="Cube 1004"/>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06" name="Cube 1005"/>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92" name="Group 27"/>
            <p:cNvGrpSpPr>
              <a:grpSpLocks/>
            </p:cNvGrpSpPr>
            <p:nvPr/>
          </p:nvGrpSpPr>
          <p:grpSpPr bwMode="auto">
            <a:xfrm>
              <a:off x="6629400" y="2895600"/>
              <a:ext cx="228600" cy="1447800"/>
              <a:chOff x="838200" y="1905000"/>
              <a:chExt cx="457200" cy="3505200"/>
            </a:xfrm>
          </p:grpSpPr>
          <p:sp>
            <p:nvSpPr>
              <p:cNvPr id="985" name="Cube 984"/>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86" name="Cube 985"/>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87" name="Cube 986"/>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88" name="Cube 987"/>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89" name="Cube 988"/>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90" name="Cube 989"/>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91" name="Cube 990"/>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92" name="Cube 991"/>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93" name="Cube 992"/>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94" name="Cube 993"/>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95" name="Cube 994"/>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93" name="Group 27"/>
            <p:cNvGrpSpPr>
              <a:grpSpLocks/>
            </p:cNvGrpSpPr>
            <p:nvPr/>
          </p:nvGrpSpPr>
          <p:grpSpPr bwMode="auto">
            <a:xfrm>
              <a:off x="6781800" y="2895600"/>
              <a:ext cx="228600" cy="1447800"/>
              <a:chOff x="838200" y="1905000"/>
              <a:chExt cx="457200" cy="3505200"/>
            </a:xfrm>
          </p:grpSpPr>
          <p:sp>
            <p:nvSpPr>
              <p:cNvPr id="974" name="Cube 973"/>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75" name="Cube 974"/>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76" name="Cube 975"/>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77" name="Cube 976"/>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78" name="Cube 977"/>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79" name="Cube 978"/>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80" name="Cube 979"/>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81" name="Cube 980"/>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82" name="Cube 981"/>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83" name="Cube 982"/>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84" name="Cube 983"/>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grpSp>
        <p:nvGrpSpPr>
          <p:cNvPr id="194" name="Group 229"/>
          <p:cNvGrpSpPr>
            <a:grpSpLocks/>
          </p:cNvGrpSpPr>
          <p:nvPr/>
        </p:nvGrpSpPr>
        <p:grpSpPr bwMode="auto">
          <a:xfrm>
            <a:off x="3505200" y="2819400"/>
            <a:ext cx="1295400" cy="1219200"/>
            <a:chOff x="5410200" y="2895600"/>
            <a:chExt cx="1600200" cy="1447800"/>
          </a:xfrm>
        </p:grpSpPr>
        <p:grpSp>
          <p:nvGrpSpPr>
            <p:cNvPr id="195" name="Group 27"/>
            <p:cNvGrpSpPr>
              <a:grpSpLocks/>
            </p:cNvGrpSpPr>
            <p:nvPr/>
          </p:nvGrpSpPr>
          <p:grpSpPr bwMode="auto">
            <a:xfrm>
              <a:off x="5410200" y="2895600"/>
              <a:ext cx="228600" cy="1447800"/>
              <a:chOff x="838200" y="1905000"/>
              <a:chExt cx="457200" cy="3505200"/>
            </a:xfrm>
          </p:grpSpPr>
          <p:sp>
            <p:nvSpPr>
              <p:cNvPr id="1194" name="Cube 1193"/>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95" name="Cube 1194"/>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96" name="Cube 1195"/>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97" name="Cube 1196"/>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98" name="Cube 1197"/>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99" name="Cube 1198"/>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00" name="Cube 1199"/>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01" name="Cube 1200"/>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02" name="Cube 1201"/>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03" name="Cube 1202"/>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04" name="Cube 1203"/>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96" name="Group 27"/>
            <p:cNvGrpSpPr>
              <a:grpSpLocks/>
            </p:cNvGrpSpPr>
            <p:nvPr/>
          </p:nvGrpSpPr>
          <p:grpSpPr bwMode="auto">
            <a:xfrm>
              <a:off x="5562600" y="2895600"/>
              <a:ext cx="228600" cy="1447800"/>
              <a:chOff x="838200" y="1905000"/>
              <a:chExt cx="457200" cy="3505200"/>
            </a:xfrm>
          </p:grpSpPr>
          <p:sp>
            <p:nvSpPr>
              <p:cNvPr id="1183" name="Cube 1182"/>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84" name="Cube 1183"/>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85" name="Cube 1184"/>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86" name="Cube 1185"/>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87" name="Cube 1186"/>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88" name="Cube 1187"/>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89" name="Cube 1188"/>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90" name="Cube 1189"/>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91" name="Cube 1190"/>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92" name="Cube 1191"/>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93" name="Cube 1192"/>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97" name="Group 27"/>
            <p:cNvGrpSpPr>
              <a:grpSpLocks/>
            </p:cNvGrpSpPr>
            <p:nvPr/>
          </p:nvGrpSpPr>
          <p:grpSpPr bwMode="auto">
            <a:xfrm>
              <a:off x="5715000" y="2895600"/>
              <a:ext cx="228600" cy="1447800"/>
              <a:chOff x="838200" y="1905000"/>
              <a:chExt cx="457200" cy="3505200"/>
            </a:xfrm>
          </p:grpSpPr>
          <p:sp>
            <p:nvSpPr>
              <p:cNvPr id="1172" name="Cube 1171"/>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73" name="Cube 1172"/>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74" name="Cube 1173"/>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75" name="Cube 1174"/>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76" name="Cube 1175"/>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77" name="Cube 1176"/>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78" name="Cube 1177"/>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79" name="Cube 1178"/>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80" name="Cube 1179"/>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81" name="Cube 1180"/>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82" name="Cube 1181"/>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98" name="Group 27"/>
            <p:cNvGrpSpPr>
              <a:grpSpLocks/>
            </p:cNvGrpSpPr>
            <p:nvPr/>
          </p:nvGrpSpPr>
          <p:grpSpPr bwMode="auto">
            <a:xfrm>
              <a:off x="5867400" y="2895600"/>
              <a:ext cx="228600" cy="1447800"/>
              <a:chOff x="838200" y="1905000"/>
              <a:chExt cx="457200" cy="3505200"/>
            </a:xfrm>
          </p:grpSpPr>
          <p:sp>
            <p:nvSpPr>
              <p:cNvPr id="1161" name="Cube 1160"/>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62" name="Cube 1161"/>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63" name="Cube 1162"/>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64" name="Cube 1163"/>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65" name="Cube 1164"/>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66" name="Cube 1165"/>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67" name="Cube 1166"/>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68" name="Cube 1167"/>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69" name="Cube 1168"/>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70" name="Cube 1169"/>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71" name="Cube 1170"/>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309" name="Group 27"/>
            <p:cNvGrpSpPr>
              <a:grpSpLocks/>
            </p:cNvGrpSpPr>
            <p:nvPr/>
          </p:nvGrpSpPr>
          <p:grpSpPr bwMode="auto">
            <a:xfrm>
              <a:off x="6019800" y="2895600"/>
              <a:ext cx="228600" cy="1447800"/>
              <a:chOff x="838200" y="1905000"/>
              <a:chExt cx="457200" cy="3505200"/>
            </a:xfrm>
          </p:grpSpPr>
          <p:sp>
            <p:nvSpPr>
              <p:cNvPr id="1150" name="Cube 1149"/>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51" name="Cube 1150"/>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52" name="Cube 1151"/>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53" name="Cube 1152"/>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54" name="Cube 1153"/>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55" name="Cube 1154"/>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56" name="Cube 1155"/>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57" name="Cube 1156"/>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58" name="Cube 1157"/>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59" name="Cube 1158"/>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60" name="Cube 1159"/>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310" name="Group 27"/>
            <p:cNvGrpSpPr>
              <a:grpSpLocks/>
            </p:cNvGrpSpPr>
            <p:nvPr/>
          </p:nvGrpSpPr>
          <p:grpSpPr bwMode="auto">
            <a:xfrm>
              <a:off x="6172200" y="2895600"/>
              <a:ext cx="228600" cy="1447800"/>
              <a:chOff x="838200" y="1905000"/>
              <a:chExt cx="457200" cy="3505200"/>
            </a:xfrm>
          </p:grpSpPr>
          <p:sp>
            <p:nvSpPr>
              <p:cNvPr id="1139" name="Cube 1138"/>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40" name="Cube 1139"/>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41" name="Cube 1140"/>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42" name="Cube 1141"/>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43" name="Cube 1142"/>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44" name="Cube 1143"/>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45" name="Cube 1144"/>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46" name="Cube 1145"/>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47" name="Cube 1146"/>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48" name="Cube 1147"/>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49" name="Cube 1148"/>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311" name="Group 27"/>
            <p:cNvGrpSpPr>
              <a:grpSpLocks/>
            </p:cNvGrpSpPr>
            <p:nvPr/>
          </p:nvGrpSpPr>
          <p:grpSpPr bwMode="auto">
            <a:xfrm>
              <a:off x="6324600" y="2895600"/>
              <a:ext cx="228600" cy="1447800"/>
              <a:chOff x="838200" y="1905000"/>
              <a:chExt cx="457200" cy="3505200"/>
            </a:xfrm>
          </p:grpSpPr>
          <p:sp>
            <p:nvSpPr>
              <p:cNvPr id="1128" name="Cube 1127"/>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29" name="Cube 1128"/>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30" name="Cube 1129"/>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31" name="Cube 1130"/>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32" name="Cube 1131"/>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33" name="Cube 1132"/>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34" name="Cube 1133"/>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35" name="Cube 1134"/>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36" name="Cube 1135"/>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37" name="Cube 1136"/>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38" name="Cube 1137"/>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312" name="Group 27"/>
            <p:cNvGrpSpPr>
              <a:grpSpLocks/>
            </p:cNvGrpSpPr>
            <p:nvPr/>
          </p:nvGrpSpPr>
          <p:grpSpPr bwMode="auto">
            <a:xfrm>
              <a:off x="6477000" y="2895600"/>
              <a:ext cx="228600" cy="1447800"/>
              <a:chOff x="838200" y="1905000"/>
              <a:chExt cx="457200" cy="3505200"/>
            </a:xfrm>
          </p:grpSpPr>
          <p:sp>
            <p:nvSpPr>
              <p:cNvPr id="1117" name="Cube 1116"/>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18" name="Cube 1117"/>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19" name="Cube 1118"/>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20" name="Cube 1119"/>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21" name="Cube 1120"/>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22" name="Cube 1121"/>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23" name="Cube 1122"/>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24" name="Cube 1123"/>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25" name="Cube 1124"/>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26" name="Cube 1125"/>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27" name="Cube 1126"/>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313" name="Group 27"/>
            <p:cNvGrpSpPr>
              <a:grpSpLocks/>
            </p:cNvGrpSpPr>
            <p:nvPr/>
          </p:nvGrpSpPr>
          <p:grpSpPr bwMode="auto">
            <a:xfrm>
              <a:off x="6629400" y="2895600"/>
              <a:ext cx="228600" cy="1447800"/>
              <a:chOff x="838200" y="1905000"/>
              <a:chExt cx="457200" cy="3505200"/>
            </a:xfrm>
          </p:grpSpPr>
          <p:sp>
            <p:nvSpPr>
              <p:cNvPr id="1106" name="Cube 1105"/>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07" name="Cube 1106"/>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08" name="Cube 1107"/>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09" name="Cube 1108"/>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10" name="Cube 1109"/>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11" name="Cube 1110"/>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12" name="Cube 1111"/>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13" name="Cube 1112"/>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14" name="Cube 1113"/>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15" name="Cube 1114"/>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16" name="Cube 1115"/>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314" name="Group 27"/>
            <p:cNvGrpSpPr>
              <a:grpSpLocks/>
            </p:cNvGrpSpPr>
            <p:nvPr/>
          </p:nvGrpSpPr>
          <p:grpSpPr bwMode="auto">
            <a:xfrm>
              <a:off x="6781800" y="2895600"/>
              <a:ext cx="228600" cy="1447800"/>
              <a:chOff x="838200" y="1905000"/>
              <a:chExt cx="457200" cy="3505200"/>
            </a:xfrm>
          </p:grpSpPr>
          <p:sp>
            <p:nvSpPr>
              <p:cNvPr id="1095" name="Cube 1094"/>
              <p:cNvSpPr/>
              <p:nvPr/>
            </p:nvSpPr>
            <p:spPr>
              <a:xfrm>
                <a:off x="838200" y="4952834"/>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96" name="Cube 1095"/>
              <p:cNvSpPr/>
              <p:nvPr/>
            </p:nvSpPr>
            <p:spPr>
              <a:xfrm>
                <a:off x="838200" y="4649203"/>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97" name="Cube 1096"/>
              <p:cNvSpPr/>
              <p:nvPr/>
            </p:nvSpPr>
            <p:spPr>
              <a:xfrm>
                <a:off x="838200" y="4341729"/>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98" name="Cube 1097"/>
              <p:cNvSpPr/>
              <p:nvPr/>
            </p:nvSpPr>
            <p:spPr>
              <a:xfrm>
                <a:off x="838200" y="4038100"/>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99" name="Cube 1098"/>
              <p:cNvSpPr/>
              <p:nvPr/>
            </p:nvSpPr>
            <p:spPr>
              <a:xfrm>
                <a:off x="838200" y="3734468"/>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00" name="Cube 1099"/>
              <p:cNvSpPr/>
              <p:nvPr/>
            </p:nvSpPr>
            <p:spPr>
              <a:xfrm>
                <a:off x="838200" y="3430839"/>
                <a:ext cx="457200" cy="453524"/>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01" name="Cube 1100"/>
              <p:cNvSpPr/>
              <p:nvPr/>
            </p:nvSpPr>
            <p:spPr>
              <a:xfrm>
                <a:off x="838200" y="3123366"/>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02" name="Cube 1101"/>
              <p:cNvSpPr/>
              <p:nvPr/>
            </p:nvSpPr>
            <p:spPr>
              <a:xfrm>
                <a:off x="838200" y="2819734"/>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03" name="Cube 1102"/>
              <p:cNvSpPr/>
              <p:nvPr/>
            </p:nvSpPr>
            <p:spPr>
              <a:xfrm>
                <a:off x="838200" y="2516105"/>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04" name="Cube 1103"/>
              <p:cNvSpPr/>
              <p:nvPr/>
            </p:nvSpPr>
            <p:spPr>
              <a:xfrm>
                <a:off x="838200" y="2208631"/>
                <a:ext cx="457200" cy="457366"/>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05" name="Cube 1104"/>
              <p:cNvSpPr/>
              <p:nvPr/>
            </p:nvSpPr>
            <p:spPr>
              <a:xfrm>
                <a:off x="838200" y="1905000"/>
                <a:ext cx="457200" cy="457368"/>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grpSp>
        <p:nvGrpSpPr>
          <p:cNvPr id="315" name="Group 99"/>
          <p:cNvGrpSpPr/>
          <p:nvPr/>
        </p:nvGrpSpPr>
        <p:grpSpPr>
          <a:xfrm>
            <a:off x="4953000" y="1828800"/>
            <a:ext cx="228600" cy="1371600"/>
            <a:chOff x="838200" y="1905000"/>
            <a:chExt cx="457200" cy="3505200"/>
          </a:xfrm>
        </p:grpSpPr>
        <p:sp>
          <p:nvSpPr>
            <p:cNvPr id="1206" name="Cube 1205"/>
            <p:cNvSpPr/>
            <p:nvPr/>
          </p:nvSpPr>
          <p:spPr>
            <a:xfrm>
              <a:off x="838200" y="4953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7" name="Cube 1206"/>
            <p:cNvSpPr/>
            <p:nvPr/>
          </p:nvSpPr>
          <p:spPr>
            <a:xfrm>
              <a:off x="838200" y="46482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8" name="Cube 1207"/>
            <p:cNvSpPr/>
            <p:nvPr/>
          </p:nvSpPr>
          <p:spPr>
            <a:xfrm>
              <a:off x="838200" y="43434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9" name="Cube 1208"/>
            <p:cNvSpPr/>
            <p:nvPr/>
          </p:nvSpPr>
          <p:spPr>
            <a:xfrm>
              <a:off x="838200" y="40386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0" name="Cube 1209"/>
            <p:cNvSpPr/>
            <p:nvPr/>
          </p:nvSpPr>
          <p:spPr>
            <a:xfrm>
              <a:off x="838200" y="37338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1" name="Cube 1210"/>
            <p:cNvSpPr/>
            <p:nvPr/>
          </p:nvSpPr>
          <p:spPr>
            <a:xfrm>
              <a:off x="838200" y="3429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2" name="Cube 1211"/>
            <p:cNvSpPr/>
            <p:nvPr/>
          </p:nvSpPr>
          <p:spPr>
            <a:xfrm>
              <a:off x="838200" y="31242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3" name="Cube 1212"/>
            <p:cNvSpPr/>
            <p:nvPr/>
          </p:nvSpPr>
          <p:spPr>
            <a:xfrm>
              <a:off x="838200" y="28194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4" name="Cube 1213"/>
            <p:cNvSpPr/>
            <p:nvPr/>
          </p:nvSpPr>
          <p:spPr>
            <a:xfrm>
              <a:off x="838200" y="25146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5" name="Cube 1214"/>
            <p:cNvSpPr/>
            <p:nvPr/>
          </p:nvSpPr>
          <p:spPr>
            <a:xfrm>
              <a:off x="838200" y="22098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6" name="Cube 1215"/>
            <p:cNvSpPr/>
            <p:nvPr/>
          </p:nvSpPr>
          <p:spPr>
            <a:xfrm>
              <a:off x="838200" y="1905000"/>
              <a:ext cx="457200" cy="4572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17" name="Cube 1216"/>
          <p:cNvSpPr/>
          <p:nvPr/>
        </p:nvSpPr>
        <p:spPr>
          <a:xfrm>
            <a:off x="5486400" y="2209800"/>
            <a:ext cx="228600" cy="2286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8" name="Cube 1217"/>
          <p:cNvSpPr/>
          <p:nvPr/>
        </p:nvSpPr>
        <p:spPr>
          <a:xfrm>
            <a:off x="5638800" y="2362200"/>
            <a:ext cx="228600" cy="228600"/>
          </a:xfrm>
          <a:prstGeom prst="cub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4" name="Cloud 1353"/>
          <p:cNvSpPr/>
          <p:nvPr/>
        </p:nvSpPr>
        <p:spPr>
          <a:xfrm>
            <a:off x="6858000" y="5105400"/>
            <a:ext cx="1981200" cy="152400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CRA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15"/>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26"/>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1359"/>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1370"/>
                                        </p:tgtEl>
                                        <p:attrNameLst>
                                          <p:attrName>style.visibility</p:attrName>
                                        </p:attrNameLst>
                                      </p:cBhvr>
                                      <p:to>
                                        <p:strVal val="hidden"/>
                                      </p:to>
                                    </p:set>
                                  </p:childTnLst>
                                </p:cTn>
                              </p:par>
                              <p:par>
                                <p:cTn id="17" presetID="1" presetClass="exit" presetSubtype="0" fill="hold" nodeType="withEffect">
                                  <p:stCondLst>
                                    <p:cond delay="0"/>
                                  </p:stCondLst>
                                  <p:childTnLst>
                                    <p:set>
                                      <p:cBhvr>
                                        <p:cTn id="18" dur="1" fill="hold">
                                          <p:stCondLst>
                                            <p:cond delay="0"/>
                                          </p:stCondLst>
                                        </p:cTn>
                                        <p:tgtEl>
                                          <p:spTgt spid="37"/>
                                        </p:tgtEl>
                                        <p:attrNameLst>
                                          <p:attrName>style.visibility</p:attrName>
                                        </p:attrNameLst>
                                      </p:cBhvr>
                                      <p:to>
                                        <p:strVal val="hidden"/>
                                      </p:to>
                                    </p:set>
                                  </p:childTnLst>
                                </p:cTn>
                              </p:par>
                              <p:par>
                                <p:cTn id="19" presetID="1" presetClass="exit" presetSubtype="0" fill="hold" nodeType="withEffect">
                                  <p:stCondLst>
                                    <p:cond delay="0"/>
                                  </p:stCondLst>
                                  <p:childTnLst>
                                    <p:set>
                                      <p:cBhvr>
                                        <p:cTn id="20" dur="1" fill="hold">
                                          <p:stCondLst>
                                            <p:cond delay="0"/>
                                          </p:stCondLst>
                                        </p:cTn>
                                        <p:tgtEl>
                                          <p:spTgt spid="48"/>
                                        </p:tgtEl>
                                        <p:attrNameLst>
                                          <p:attrName>style.visibility</p:attrName>
                                        </p:attrNameLst>
                                      </p:cBhvr>
                                      <p:to>
                                        <p:strVal val="hidden"/>
                                      </p:to>
                                    </p:set>
                                  </p:childTnLst>
                                </p:cTn>
                              </p:par>
                              <p:par>
                                <p:cTn id="21" presetID="1" presetClass="exit" presetSubtype="0" fill="hold" nodeType="withEffect">
                                  <p:stCondLst>
                                    <p:cond delay="0"/>
                                  </p:stCondLst>
                                  <p:childTnLst>
                                    <p:set>
                                      <p:cBhvr>
                                        <p:cTn id="22" dur="1" fill="hold">
                                          <p:stCondLst>
                                            <p:cond delay="0"/>
                                          </p:stCondLst>
                                        </p:cTn>
                                        <p:tgtEl>
                                          <p:spTgt spid="59"/>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19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 union of sets </a:t>
            </a:r>
            <a:endParaRPr lang="en-US" dirty="0"/>
          </a:p>
        </p:txBody>
      </p:sp>
      <p:cxnSp>
        <p:nvCxnSpPr>
          <p:cNvPr id="6" name="Straight Arrow Connector 5"/>
          <p:cNvCxnSpPr/>
          <p:nvPr/>
        </p:nvCxnSpPr>
        <p:spPr>
          <a:xfrm>
            <a:off x="152400" y="5029200"/>
            <a:ext cx="8610600" cy="0"/>
          </a:xfrm>
          <a:prstGeom prst="straightConnector1">
            <a:avLst/>
          </a:prstGeom>
          <a:ln w="50800">
            <a:headEnd type="arrow"/>
            <a:tailEnd type="arrow"/>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rot="18131475">
            <a:off x="155997" y="3201721"/>
            <a:ext cx="3352800"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t>Place Value </a:t>
            </a:r>
            <a:endParaRPr lang="en-US" sz="2800" b="1" dirty="0"/>
          </a:p>
        </p:txBody>
      </p:sp>
      <p:sp>
        <p:nvSpPr>
          <p:cNvPr id="8" name="Rectangle 7"/>
          <p:cNvSpPr/>
          <p:nvPr/>
        </p:nvSpPr>
        <p:spPr>
          <a:xfrm rot="18131475">
            <a:off x="835142" y="3044343"/>
            <a:ext cx="3707447"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t>adding simple objects</a:t>
            </a:r>
            <a:endParaRPr lang="en-US" sz="2800" b="1" dirty="0"/>
          </a:p>
        </p:txBody>
      </p:sp>
      <p:sp>
        <p:nvSpPr>
          <p:cNvPr id="9" name="Rectangle 8"/>
          <p:cNvSpPr/>
          <p:nvPr/>
        </p:nvSpPr>
        <p:spPr>
          <a:xfrm rot="18131475">
            <a:off x="2359142" y="3044343"/>
            <a:ext cx="3707447"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t>commutative property</a:t>
            </a:r>
            <a:endParaRPr lang="en-US" sz="2800" b="1" dirty="0"/>
          </a:p>
        </p:txBody>
      </p:sp>
      <p:sp>
        <p:nvSpPr>
          <p:cNvPr id="10" name="Rectangle 9"/>
          <p:cNvSpPr/>
          <p:nvPr/>
        </p:nvSpPr>
        <p:spPr>
          <a:xfrm rot="18131475">
            <a:off x="3121142" y="3044344"/>
            <a:ext cx="3707447"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t>associative property</a:t>
            </a:r>
            <a:endParaRPr lang="en-US" sz="2800" b="1" dirty="0"/>
          </a:p>
        </p:txBody>
      </p:sp>
      <p:sp>
        <p:nvSpPr>
          <p:cNvPr id="11" name="Rectangle 10"/>
          <p:cNvSpPr/>
          <p:nvPr/>
        </p:nvSpPr>
        <p:spPr>
          <a:xfrm rot="18131475">
            <a:off x="4541144" y="3044343"/>
            <a:ext cx="3707447"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t>adds using place value </a:t>
            </a:r>
            <a:endParaRPr lang="en-US" sz="2800" b="1" dirty="0"/>
          </a:p>
        </p:txBody>
      </p:sp>
      <p:sp>
        <p:nvSpPr>
          <p:cNvPr id="12" name="Rectangle 11"/>
          <p:cNvSpPr/>
          <p:nvPr/>
        </p:nvSpPr>
        <p:spPr>
          <a:xfrm rot="18131475">
            <a:off x="1609007" y="3044343"/>
            <a:ext cx="3707447"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t>adding whole numbers</a:t>
            </a:r>
            <a:endParaRPr lang="en-US" sz="2800" b="1" dirty="0"/>
          </a:p>
        </p:txBody>
      </p:sp>
      <p:sp>
        <p:nvSpPr>
          <p:cNvPr id="13" name="Rectangle 12"/>
          <p:cNvSpPr/>
          <p:nvPr/>
        </p:nvSpPr>
        <p:spPr>
          <a:xfrm rot="18131475">
            <a:off x="5315009" y="3044343"/>
            <a:ext cx="3707447"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t>repetitive adding</a:t>
            </a:r>
            <a:endParaRPr lang="en-US" sz="2800" b="1" dirty="0"/>
          </a:p>
        </p:txBody>
      </p:sp>
      <p:sp>
        <p:nvSpPr>
          <p:cNvPr id="14" name="Rectangle 13"/>
          <p:cNvSpPr/>
          <p:nvPr/>
        </p:nvSpPr>
        <p:spPr>
          <a:xfrm rot="18131475">
            <a:off x="6003379" y="2932476"/>
            <a:ext cx="3971822"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t>adding rational numbers</a:t>
            </a:r>
            <a:endParaRPr lang="en-US" sz="2800" b="1" dirty="0"/>
          </a:p>
        </p:txBody>
      </p:sp>
      <p:sp>
        <p:nvSpPr>
          <p:cNvPr id="23" name="Rectangle 22"/>
          <p:cNvSpPr/>
          <p:nvPr/>
        </p:nvSpPr>
        <p:spPr>
          <a:xfrm rot="18131475">
            <a:off x="-557601" y="3201721"/>
            <a:ext cx="3352800"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t>Number Sense</a:t>
            </a:r>
            <a:endParaRPr lang="en-US" sz="2800" b="1" dirty="0"/>
          </a:p>
        </p:txBody>
      </p:sp>
      <p:sp>
        <p:nvSpPr>
          <p:cNvPr id="26" name="Rectangle 25"/>
          <p:cNvSpPr/>
          <p:nvPr/>
        </p:nvSpPr>
        <p:spPr>
          <a:xfrm rot="18131475">
            <a:off x="3806942" y="3044343"/>
            <a:ext cx="3707447"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t>addition facts </a:t>
            </a:r>
            <a:endParaRPr lang="en-US" sz="2800" b="1"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Multiplication   	</a:t>
            </a:r>
            <a:endParaRPr lang="en-US" dirty="0"/>
          </a:p>
        </p:txBody>
      </p:sp>
      <p:sp>
        <p:nvSpPr>
          <p:cNvPr id="5" name="Text Placeholder 4"/>
          <p:cNvSpPr>
            <a:spLocks noGrp="1"/>
          </p:cNvSpPr>
          <p:nvPr>
            <p:ph type="body" idx="1"/>
          </p:nvPr>
        </p:nvSpPr>
        <p:spPr/>
        <p:txBody>
          <a:bodyPr/>
          <a:lstStyle/>
          <a:p>
            <a:r>
              <a:rPr lang="en-US" dirty="0" smtClean="0"/>
              <a:t>History, definitions and common problems </a:t>
            </a:r>
            <a:endParaRPr lang="en-US"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smtClean="0"/>
              <a:t>Unioning</a:t>
            </a:r>
            <a:r>
              <a:rPr lang="en-US" dirty="0" smtClean="0"/>
              <a:t> multiple sets of equal cardinality</a:t>
            </a:r>
            <a:endParaRPr lang="en-US" dirty="0"/>
          </a:p>
        </p:txBody>
      </p:sp>
      <p:sp>
        <p:nvSpPr>
          <p:cNvPr id="5" name="Smiley Face 4"/>
          <p:cNvSpPr/>
          <p:nvPr/>
        </p:nvSpPr>
        <p:spPr>
          <a:xfrm>
            <a:off x="1676400" y="1905000"/>
            <a:ext cx="1143000" cy="990600"/>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miley Face 5"/>
          <p:cNvSpPr/>
          <p:nvPr/>
        </p:nvSpPr>
        <p:spPr>
          <a:xfrm>
            <a:off x="1676400" y="3200400"/>
            <a:ext cx="1143000" cy="990600"/>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1295400" y="1524000"/>
            <a:ext cx="1981200" cy="3048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miley Face 7"/>
          <p:cNvSpPr/>
          <p:nvPr/>
        </p:nvSpPr>
        <p:spPr>
          <a:xfrm>
            <a:off x="4191000" y="1981200"/>
            <a:ext cx="1143000" cy="990600"/>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miley Face 8"/>
          <p:cNvSpPr/>
          <p:nvPr/>
        </p:nvSpPr>
        <p:spPr>
          <a:xfrm>
            <a:off x="4191000" y="3276600"/>
            <a:ext cx="1143000" cy="990600"/>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3810000" y="1600200"/>
            <a:ext cx="1981200" cy="3048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miley Face 10"/>
          <p:cNvSpPr/>
          <p:nvPr/>
        </p:nvSpPr>
        <p:spPr>
          <a:xfrm>
            <a:off x="6553200" y="1981200"/>
            <a:ext cx="1143000" cy="990600"/>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miley Face 11"/>
          <p:cNvSpPr/>
          <p:nvPr/>
        </p:nvSpPr>
        <p:spPr>
          <a:xfrm>
            <a:off x="6553200" y="3276600"/>
            <a:ext cx="1143000" cy="990600"/>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6172200" y="1600200"/>
            <a:ext cx="1981200" cy="3048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3293716" y="4800600"/>
            <a:ext cx="2723824" cy="923330"/>
          </a:xfrm>
          <a:prstGeom prst="rect">
            <a:avLst/>
          </a:prstGeom>
          <a:noFill/>
        </p:spPr>
        <p:txBody>
          <a:bodyPr wrap="none" lIns="91440" tIns="45720" rIns="91440" bIns="45720">
            <a:spAutoFit/>
          </a:bodyPr>
          <a:lstStyle/>
          <a:p>
            <a:pPr algn="ctr"/>
            <a:r>
              <a:rPr lang="en-US"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2 +2 + 2</a:t>
            </a:r>
            <a:endParaRPr lang="en-US"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15" name="Rectangle 14"/>
          <p:cNvSpPr/>
          <p:nvPr/>
        </p:nvSpPr>
        <p:spPr>
          <a:xfrm>
            <a:off x="3681442" y="5629870"/>
            <a:ext cx="1800494" cy="923330"/>
          </a:xfrm>
          <a:prstGeom prst="rect">
            <a:avLst/>
          </a:prstGeom>
          <a:noFill/>
        </p:spPr>
        <p:txBody>
          <a:bodyPr wrap="none" lIns="91440" tIns="45720" rIns="91440" bIns="45720">
            <a:spAutoFit/>
          </a:bodyPr>
          <a:lstStyle/>
          <a:p>
            <a:pPr algn="ctr"/>
            <a:r>
              <a:rPr lang="en-US"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2 x 3</a:t>
            </a:r>
            <a:endParaRPr lang="en-US"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16" name="TextBox 15"/>
          <p:cNvSpPr txBox="1"/>
          <p:nvPr/>
        </p:nvSpPr>
        <p:spPr>
          <a:xfrm>
            <a:off x="6629400" y="4800600"/>
            <a:ext cx="1981200" cy="1477328"/>
          </a:xfrm>
          <a:prstGeom prst="rect">
            <a:avLst/>
          </a:prstGeom>
          <a:noFill/>
        </p:spPr>
        <p:txBody>
          <a:bodyPr wrap="square" rtlCol="0">
            <a:spAutoFit/>
          </a:bodyPr>
          <a:lstStyle/>
          <a:p>
            <a:r>
              <a:rPr lang="en-US" dirty="0" smtClean="0"/>
              <a:t>Multiplication is short hand for adding the same number over and over again.</a:t>
            </a:r>
            <a:endParaRPr lang="en-US"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students should know </a:t>
            </a:r>
            <a:endParaRPr lang="en-US" dirty="0"/>
          </a:p>
        </p:txBody>
      </p:sp>
      <p:sp>
        <p:nvSpPr>
          <p:cNvPr id="3" name="Rectangle 2"/>
          <p:cNvSpPr/>
          <p:nvPr/>
        </p:nvSpPr>
        <p:spPr>
          <a:xfrm>
            <a:off x="762000" y="1524000"/>
            <a:ext cx="77724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by 5th Grade …should have a strong grasp of multiplication reasoning </a:t>
            </a:r>
            <a:endParaRPr lang="en-US" sz="2400" dirty="0"/>
          </a:p>
        </p:txBody>
      </p:sp>
      <p:sp>
        <p:nvSpPr>
          <p:cNvPr id="4" name="Rectangle 3"/>
          <p:cNvSpPr/>
          <p:nvPr/>
        </p:nvSpPr>
        <p:spPr>
          <a:xfrm>
            <a:off x="762000" y="2514600"/>
            <a:ext cx="77724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Focus on conceptual understanding first </a:t>
            </a:r>
            <a:endParaRPr lang="en-US" sz="2400" dirty="0"/>
          </a:p>
        </p:txBody>
      </p:sp>
      <p:sp>
        <p:nvSpPr>
          <p:cNvPr id="5" name="Rectangle 4"/>
          <p:cNvSpPr/>
          <p:nvPr/>
        </p:nvSpPr>
        <p:spPr>
          <a:xfrm>
            <a:off x="762000" y="3505200"/>
            <a:ext cx="77724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Develop algorithmic processes only after concepts are solid </a:t>
            </a:r>
            <a:endParaRPr lang="en-US" sz="2400" dirty="0"/>
          </a:p>
        </p:txBody>
      </p:sp>
      <p:sp>
        <p:nvSpPr>
          <p:cNvPr id="6" name="Rectangle 5"/>
          <p:cNvSpPr/>
          <p:nvPr/>
        </p:nvSpPr>
        <p:spPr>
          <a:xfrm>
            <a:off x="762000" y="4572000"/>
            <a:ext cx="77724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Understanding without fluency will result in slow problem solving </a:t>
            </a:r>
            <a:endParaRPr lang="en-US" sz="2400"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Errors with Subtraction </a:t>
            </a:r>
            <a:endParaRPr lang="en-US" dirty="0"/>
          </a:p>
        </p:txBody>
      </p:sp>
      <p:sp>
        <p:nvSpPr>
          <p:cNvPr id="3" name="Rounded Rectangle 2"/>
          <p:cNvSpPr/>
          <p:nvPr/>
        </p:nvSpPr>
        <p:spPr>
          <a:xfrm>
            <a:off x="2971800" y="1447800"/>
            <a:ext cx="3200400" cy="762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Recycling “Carry” Numerals </a:t>
            </a:r>
            <a:endParaRPr lang="en-US" dirty="0"/>
          </a:p>
        </p:txBody>
      </p:sp>
      <p:sp>
        <p:nvSpPr>
          <p:cNvPr id="4" name="Rectangle 3"/>
          <p:cNvSpPr/>
          <p:nvPr/>
        </p:nvSpPr>
        <p:spPr>
          <a:xfrm>
            <a:off x="3991450" y="2362200"/>
            <a:ext cx="1723550" cy="4247317"/>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54</a:t>
            </a:r>
            <a:endPar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pPr algn="ctr"/>
            <a:r>
              <a:rPr lang="en-US" sz="5400" b="1" u="sng"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x19 </a:t>
            </a:r>
          </a:p>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486</a:t>
            </a:r>
          </a:p>
          <a:p>
            <a:pPr algn="ctr"/>
            <a:r>
              <a:rPr lang="en-US" sz="5400" b="1" u="sng"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84  </a:t>
            </a:r>
          </a:p>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1326</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5" name="Freeform 4"/>
          <p:cNvSpPr/>
          <p:nvPr/>
        </p:nvSpPr>
        <p:spPr>
          <a:xfrm>
            <a:off x="4103397" y="2333297"/>
            <a:ext cx="394823" cy="346400"/>
          </a:xfrm>
          <a:custGeom>
            <a:avLst/>
            <a:gdLst>
              <a:gd name="connsiteX0" fmla="*/ 63062 w 394823"/>
              <a:gd name="connsiteY0" fmla="*/ 15765 h 346400"/>
              <a:gd name="connsiteX1" fmla="*/ 299544 w 394823"/>
              <a:gd name="connsiteY1" fmla="*/ 0 h 346400"/>
              <a:gd name="connsiteX2" fmla="*/ 378372 w 394823"/>
              <a:gd name="connsiteY2" fmla="*/ 15765 h 346400"/>
              <a:gd name="connsiteX3" fmla="*/ 394137 w 394823"/>
              <a:gd name="connsiteY3" fmla="*/ 63062 h 346400"/>
              <a:gd name="connsiteX4" fmla="*/ 378372 w 394823"/>
              <a:gd name="connsiteY4" fmla="*/ 126124 h 346400"/>
              <a:gd name="connsiteX5" fmla="*/ 283779 w 394823"/>
              <a:gd name="connsiteY5" fmla="*/ 157655 h 346400"/>
              <a:gd name="connsiteX6" fmla="*/ 157655 w 394823"/>
              <a:gd name="connsiteY6" fmla="*/ 141889 h 346400"/>
              <a:gd name="connsiteX7" fmla="*/ 110358 w 394823"/>
              <a:gd name="connsiteY7" fmla="*/ 126124 h 346400"/>
              <a:gd name="connsiteX8" fmla="*/ 173420 w 394823"/>
              <a:gd name="connsiteY8" fmla="*/ 141889 h 346400"/>
              <a:gd name="connsiteX9" fmla="*/ 268013 w 394823"/>
              <a:gd name="connsiteY9" fmla="*/ 189186 h 346400"/>
              <a:gd name="connsiteX10" fmla="*/ 283779 w 394823"/>
              <a:gd name="connsiteY10" fmla="*/ 252248 h 346400"/>
              <a:gd name="connsiteX11" fmla="*/ 110358 w 394823"/>
              <a:gd name="connsiteY11" fmla="*/ 315310 h 346400"/>
              <a:gd name="connsiteX12" fmla="*/ 0 w 394823"/>
              <a:gd name="connsiteY12" fmla="*/ 331075 h 34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4823" h="346400">
                <a:moveTo>
                  <a:pt x="63062" y="15765"/>
                </a:moveTo>
                <a:cubicBezTo>
                  <a:pt x="141889" y="10510"/>
                  <a:pt x="220542" y="0"/>
                  <a:pt x="299544" y="0"/>
                </a:cubicBezTo>
                <a:cubicBezTo>
                  <a:pt x="326340" y="0"/>
                  <a:pt x="356076" y="901"/>
                  <a:pt x="378372" y="15765"/>
                </a:cubicBezTo>
                <a:cubicBezTo>
                  <a:pt x="392199" y="24983"/>
                  <a:pt x="388882" y="47296"/>
                  <a:pt x="394137" y="63062"/>
                </a:cubicBezTo>
                <a:cubicBezTo>
                  <a:pt x="388882" y="84083"/>
                  <a:pt x="394823" y="112023"/>
                  <a:pt x="378372" y="126124"/>
                </a:cubicBezTo>
                <a:cubicBezTo>
                  <a:pt x="353137" y="147754"/>
                  <a:pt x="283779" y="157655"/>
                  <a:pt x="283779" y="157655"/>
                </a:cubicBezTo>
                <a:cubicBezTo>
                  <a:pt x="241738" y="152400"/>
                  <a:pt x="199340" y="149468"/>
                  <a:pt x="157655" y="141889"/>
                </a:cubicBezTo>
                <a:cubicBezTo>
                  <a:pt x="141305" y="138916"/>
                  <a:pt x="93740" y="126124"/>
                  <a:pt x="110358" y="126124"/>
                </a:cubicBezTo>
                <a:cubicBezTo>
                  <a:pt x="132026" y="126124"/>
                  <a:pt x="152586" y="135936"/>
                  <a:pt x="173420" y="141889"/>
                </a:cubicBezTo>
                <a:cubicBezTo>
                  <a:pt x="230532" y="158207"/>
                  <a:pt x="216194" y="154639"/>
                  <a:pt x="268013" y="189186"/>
                </a:cubicBezTo>
                <a:cubicBezTo>
                  <a:pt x="273268" y="210207"/>
                  <a:pt x="283779" y="230580"/>
                  <a:pt x="283779" y="252248"/>
                </a:cubicBezTo>
                <a:cubicBezTo>
                  <a:pt x="283779" y="346400"/>
                  <a:pt x="181364" y="308209"/>
                  <a:pt x="110358" y="315310"/>
                </a:cubicBezTo>
                <a:cubicBezTo>
                  <a:pt x="32001" y="334899"/>
                  <a:pt x="68964" y="331075"/>
                  <a:pt x="0" y="331075"/>
                </a:cubicBezTo>
              </a:path>
            </a:pathLst>
          </a:cu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Mathematics scope and sequence chart"/>
          <p:cNvPicPr>
            <a:picLocks noChangeAspect="1" noChangeArrowheads="1"/>
          </p:cNvPicPr>
          <p:nvPr/>
        </p:nvPicPr>
        <p:blipFill>
          <a:blip r:embed="rId2" cstate="print"/>
          <a:srcRect/>
          <a:stretch>
            <a:fillRect/>
          </a:stretch>
        </p:blipFill>
        <p:spPr bwMode="auto">
          <a:xfrm>
            <a:off x="1143000" y="685800"/>
            <a:ext cx="6781800" cy="5515865"/>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students should know </a:t>
            </a:r>
            <a:endParaRPr lang="en-US" dirty="0"/>
          </a:p>
        </p:txBody>
      </p:sp>
      <p:sp>
        <p:nvSpPr>
          <p:cNvPr id="3" name="Rectangle 2"/>
          <p:cNvSpPr/>
          <p:nvPr/>
        </p:nvSpPr>
        <p:spPr>
          <a:xfrm>
            <a:off x="762000" y="1524000"/>
            <a:ext cx="77724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by 3</a:t>
            </a:r>
            <a:r>
              <a:rPr lang="en-US" sz="2400" baseline="30000" dirty="0" smtClean="0"/>
              <a:t>rd</a:t>
            </a:r>
            <a:r>
              <a:rPr lang="en-US" sz="2400" dirty="0" smtClean="0"/>
              <a:t> Grade …should have a strong grasp of additive reasoning </a:t>
            </a:r>
            <a:endParaRPr lang="en-US" sz="2400" dirty="0"/>
          </a:p>
        </p:txBody>
      </p:sp>
      <p:sp>
        <p:nvSpPr>
          <p:cNvPr id="4" name="Rectangle 3"/>
          <p:cNvSpPr/>
          <p:nvPr/>
        </p:nvSpPr>
        <p:spPr>
          <a:xfrm>
            <a:off x="762000" y="2514600"/>
            <a:ext cx="77724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Focus on conceptual understanding first </a:t>
            </a:r>
            <a:endParaRPr lang="en-US" sz="2400" dirty="0"/>
          </a:p>
        </p:txBody>
      </p:sp>
      <p:sp>
        <p:nvSpPr>
          <p:cNvPr id="5" name="Rectangle 4"/>
          <p:cNvSpPr/>
          <p:nvPr/>
        </p:nvSpPr>
        <p:spPr>
          <a:xfrm>
            <a:off x="762000" y="3505200"/>
            <a:ext cx="77724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Develop algorithmic processes only after concepts are solid </a:t>
            </a:r>
            <a:endParaRPr lang="en-US" sz="2400" dirty="0"/>
          </a:p>
        </p:txBody>
      </p:sp>
      <p:sp>
        <p:nvSpPr>
          <p:cNvPr id="6" name="Rectangle 5"/>
          <p:cNvSpPr/>
          <p:nvPr/>
        </p:nvSpPr>
        <p:spPr>
          <a:xfrm>
            <a:off x="762000" y="4572000"/>
            <a:ext cx="77724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Make sense of addition with various modeling techniques </a:t>
            </a:r>
            <a:endParaRPr lang="en-US" sz="24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Errors with addition </a:t>
            </a:r>
            <a:endParaRPr lang="en-US" dirty="0"/>
          </a:p>
        </p:txBody>
      </p:sp>
      <p:sp>
        <p:nvSpPr>
          <p:cNvPr id="3" name="Rounded Rectangle 2"/>
          <p:cNvSpPr/>
          <p:nvPr/>
        </p:nvSpPr>
        <p:spPr>
          <a:xfrm>
            <a:off x="2971800" y="1447800"/>
            <a:ext cx="3200400" cy="762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renaming addends </a:t>
            </a:r>
            <a:endParaRPr lang="en-US" dirty="0"/>
          </a:p>
        </p:txBody>
      </p:sp>
      <p:sp>
        <p:nvSpPr>
          <p:cNvPr id="4" name="Rectangle 3"/>
          <p:cNvSpPr/>
          <p:nvPr/>
        </p:nvSpPr>
        <p:spPr>
          <a:xfrm>
            <a:off x="3421685" y="2967335"/>
            <a:ext cx="2300630" cy="258532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407</a:t>
            </a:r>
          </a:p>
          <a:p>
            <a:pPr algn="ctr"/>
            <a:r>
              <a:rPr lang="en-US" sz="5400" b="1" u="sng"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+63</a:t>
            </a:r>
          </a:p>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4,610  </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Specially Designed Instruction in Math PDU Session five and six &amp;quot;&quot;/&gt;&lt;property id=&quot;20307&quot; value=&quot;256&quot;/&gt;&lt;/object&gt;&lt;object type=&quot;3&quot; unique_id=&quot;10005&quot;&gt;&lt;property id=&quot;20148&quot; value=&quot;5&quot;/&gt;&lt;property id=&quot;20300&quot; value=&quot;Slide 4 - &amp;quot;Outcomes for Session Four   &amp;quot;&quot;/&gt;&lt;property id=&quot;20307&quot; value=&quot;295&quot;/&gt;&lt;/object&gt;&lt;object type=&quot;3&quot; unique_id=&quot;11649&quot;&gt;&lt;property id=&quot;20148&quot; value=&quot;5&quot;/&gt;&lt;property id=&quot;20300&quot; value=&quot;Slide 3 - &amp;quot;Text &amp;quot;&quot;/&gt;&lt;property id=&quot;20307&quot; value=&quot;312&quot;/&gt;&lt;/object&gt;&lt;object type=&quot;3&quot; unique_id=&quot;20442&quot;&gt;&lt;property id=&quot;20148&quot; value=&quot;5&quot;/&gt;&lt;property id=&quot;20300&quot; value=&quot;Slide 5 - &amp;quot;Addition  &amp;amp;#x09;&amp;quot;&quot;/&gt;&lt;property id=&quot;20307&quot; value=&quot;375&quot;/&gt;&lt;/object&gt;&lt;object type=&quot;3&quot; unique_id=&quot;27241&quot;&gt;&lt;property id=&quot;20148&quot; value=&quot;5&quot;/&gt;&lt;property id=&quot;20300&quot; value=&quot;Slide 6 - &amp;quot;A union of sets &amp;quot;&quot;/&gt;&lt;property id=&quot;20307&quot; value=&quot;443&quot;/&gt;&lt;/object&gt;&lt;object type=&quot;3&quot; unique_id=&quot;27242&quot;&gt;&lt;property id=&quot;20148&quot; value=&quot;5&quot;/&gt;&lt;property id=&quot;20300&quot; value=&quot;Slide 7&quot;/&gt;&lt;property id=&quot;20307&quot; value=&quot;452&quot;/&gt;&lt;/object&gt;&lt;object type=&quot;3&quot; unique_id=&quot;27243&quot;&gt;&lt;property id=&quot;20148&quot; value=&quot;5&quot;/&gt;&lt;property id=&quot;20300&quot; value=&quot;Slide 8 - &amp;quot;What students should know &amp;quot;&quot;/&gt;&lt;property id=&quot;20307&quot; value=&quot;444&quot;/&gt;&lt;/object&gt;&lt;object type=&quot;3&quot; unique_id=&quot;27244&quot;&gt;&lt;property id=&quot;20148&quot; value=&quot;5&quot;/&gt;&lt;property id=&quot;20300&quot; value=&quot;Slide 9 - &amp;quot;Common Errors with addition &amp;quot;&quot;/&gt;&lt;property id=&quot;20307&quot; value=&quot;445&quot;/&gt;&lt;/object&gt;&lt;object type=&quot;3&quot; unique_id=&quot;27245&quot;&gt;&lt;property id=&quot;20148&quot; value=&quot;5&quot;/&gt;&lt;property id=&quot;20300&quot; value=&quot;Slide 10 - &amp;quot;Common Errors with addition &amp;quot;&quot;/&gt;&lt;property id=&quot;20307&quot; value=&quot;446&quot;/&gt;&lt;/object&gt;&lt;object type=&quot;3&quot; unique_id=&quot;27246&quot;&gt;&lt;property id=&quot;20148&quot; value=&quot;5&quot;/&gt;&lt;property id=&quot;20300&quot; value=&quot;Slide 11 - &amp;quot;Common Errors with addition &amp;quot;&quot;/&gt;&lt;property id=&quot;20307&quot; value=&quot;447&quot;/&gt;&lt;/object&gt;&lt;object type=&quot;3&quot; unique_id=&quot;27247&quot;&gt;&lt;property id=&quot;20148&quot; value=&quot;5&quot;/&gt;&lt;property id=&quot;20300&quot; value=&quot;Slide 12 - &amp;quot;Common Errors with addition &amp;quot;&quot;/&gt;&lt;property id=&quot;20307&quot; value=&quot;448&quot;/&gt;&lt;/object&gt;&lt;object type=&quot;3&quot; unique_id=&quot;27248&quot;&gt;&lt;property id=&quot;20148&quot; value=&quot;5&quot;/&gt;&lt;property id=&quot;20300&quot; value=&quot;Slide 13 - &amp;quot;Common Errors with addition &amp;quot;&quot;/&gt;&lt;property id=&quot;20307&quot; value=&quot;449&quot;/&gt;&lt;/object&gt;&lt;object type=&quot;3&quot; unique_id=&quot;27249&quot;&gt;&lt;property id=&quot;20148&quot; value=&quot;5&quot;/&gt;&lt;property id=&quot;20300&quot; value=&quot;Slide 14 - &amp;quot;Common Errors with addition &amp;quot;&quot;/&gt;&lt;property id=&quot;20307&quot; value=&quot;450&quot;/&gt;&lt;/object&gt;&lt;object type=&quot;3&quot; unique_id=&quot;27250&quot;&gt;&lt;property id=&quot;20148&quot; value=&quot;5&quot;/&gt;&lt;property id=&quot;20300&quot; value=&quot;Slide 15 - &amp;quot;Common Errors with addition &amp;quot;&quot;/&gt;&lt;property id=&quot;20307&quot; value=&quot;451&quot;/&gt;&lt;/object&gt;&lt;object type=&quot;3&quot; unique_id=&quot;27251&quot;&gt;&lt;property id=&quot;20148&quot; value=&quot;5&quot;/&gt;&lt;property id=&quot;20300&quot; value=&quot;Slide 16 - &amp;quot;Addition Instruction- building sets of numbers and adding them &amp;quot;&quot;/&gt;&lt;property id=&quot;20307&quot; value=&quot;453&quot;/&gt;&lt;/object&gt;&lt;object type=&quot;3&quot; unique_id=&quot;27252&quot;&gt;&lt;property id=&quot;20148&quot; value=&quot;5&quot;/&gt;&lt;property id=&quot;20300&quot; value=&quot;Slide 17 - &amp;quot;Addition Instruction- Number lines &amp;quot;&quot;/&gt;&lt;property id=&quot;20307&quot; value=&quot;454&quot;/&gt;&lt;/object&gt;&lt;object type=&quot;3&quot; unique_id=&quot;27253&quot;&gt;&lt;property id=&quot;20148&quot; value=&quot;5&quot;/&gt;&lt;property id=&quot;20300&quot; value=&quot;Slide 18 - &amp;quot;Addition Instruction &amp;quot;&quot;/&gt;&lt;property id=&quot;20307&quot; value=&quot;455&quot;/&gt;&lt;/object&gt;&lt;object type=&quot;3&quot; unique_id=&quot;27254&quot;&gt;&lt;property id=&quot;20148&quot; value=&quot;5&quot;/&gt;&lt;property id=&quot;20300&quot; value=&quot;Slide 19 - &amp;quot;Mental Addition Fact Strategies &amp;quot;&quot;/&gt;&lt;property id=&quot;20307&quot; value=&quot;456&quot;/&gt;&lt;/object&gt;&lt;object type=&quot;3&quot; unique_id=&quot;27255&quot;&gt;&lt;property id=&quot;20148&quot; value=&quot;5&quot;/&gt;&lt;property id=&quot;20300&quot; value=&quot;Slide 20 - &amp;quot;Mental Addition Fact Strategies &amp;quot;&quot;/&gt;&lt;property id=&quot;20307&quot; value=&quot;457&quot;/&gt;&lt;/object&gt;&lt;object type=&quot;3&quot; unique_id=&quot;27256&quot;&gt;&lt;property id=&quot;20148&quot; value=&quot;5&quot;/&gt;&lt;property id=&quot;20300&quot; value=&quot;Slide 21 - &amp;quot;Mental Addition Fact Strategies &amp;quot;&quot;/&gt;&lt;property id=&quot;20307&quot; value=&quot;458&quot;/&gt;&lt;/object&gt;&lt;object type=&quot;3&quot; unique_id=&quot;27257&quot;&gt;&lt;property id=&quot;20148&quot; value=&quot;5&quot;/&gt;&lt;property id=&quot;20300&quot; value=&quot;Slide 22 - &amp;quot;Mental Addition Fact Strategies &amp;quot;&quot;/&gt;&lt;property id=&quot;20307&quot; value=&quot;459&quot;/&gt;&lt;/object&gt;&lt;object type=&quot;3&quot; unique_id=&quot;27258&quot;&gt;&lt;property id=&quot;20148&quot; value=&quot;5&quot;/&gt;&lt;property id=&quot;20300&quot; value=&quot;Slide 23 - &amp;quot;Mental Addition Fact Strategies &amp;quot;&quot;/&gt;&lt;property id=&quot;20307&quot; value=&quot;460&quot;/&gt;&lt;/object&gt;&lt;object type=&quot;3&quot; unique_id=&quot;27259&quot;&gt;&lt;property id=&quot;20148&quot; value=&quot;5&quot;/&gt;&lt;property id=&quot;20300&quot; value=&quot;Slide 24 - &amp;quot;Mental Addition Fact Strategies &amp;quot;&quot;/&gt;&lt;property id=&quot;20307&quot; value=&quot;461&quot;/&gt;&lt;/object&gt;&lt;object type=&quot;3&quot; unique_id=&quot;27260&quot;&gt;&lt;property id=&quot;20148&quot; value=&quot;5&quot;/&gt;&lt;property id=&quot;20300&quot; value=&quot;Slide 25 - &amp;quot;Mental Addition Fact Strategies &amp;quot;&quot;/&gt;&lt;property id=&quot;20307&quot; value=&quot;462&quot;/&gt;&lt;/object&gt;&lt;object type=&quot;3&quot; unique_id=&quot;27261&quot;&gt;&lt;property id=&quot;20148&quot; value=&quot;5&quot;/&gt;&lt;property id=&quot;20300&quot; value=&quot;Slide 26 - &amp;quot;Mental Addition Fact Strategies &amp;quot;&quot;/&gt;&lt;property id=&quot;20307&quot; value=&quot;463&quot;/&gt;&lt;/object&gt;&lt;object type=&quot;3&quot; unique_id=&quot;27262&quot;&gt;&lt;property id=&quot;20148&quot; value=&quot;5&quot;/&gt;&lt;property id=&quot;20300&quot; value=&quot;Slide 27 - &amp;quot;Mental Addition Fact Strategies &amp;quot;&quot;/&gt;&lt;property id=&quot;20307&quot; value=&quot;465&quot;/&gt;&lt;/object&gt;&lt;object type=&quot;3&quot; unique_id=&quot;27263&quot;&gt;&lt;property id=&quot;20148&quot; value=&quot;5&quot;/&gt;&lt;property id=&quot;20300&quot; value=&quot;Slide 28 - &amp;quot;Mental Addition Fact Strategies &amp;quot;&quot;/&gt;&lt;property id=&quot;20307&quot; value=&quot;466&quot;/&gt;&lt;/object&gt;&lt;object type=&quot;3&quot; unique_id=&quot;27264&quot;&gt;&lt;property id=&quot;20148&quot; value=&quot;5&quot;/&gt;&lt;property id=&quot;20300&quot; value=&quot;Slide 29 - &amp;quot;Strategy verses Memorization &amp;quot;&quot;/&gt;&lt;property id=&quot;20307&quot; value=&quot;464&quot;/&gt;&lt;/object&gt;&lt;object type=&quot;3&quot; unique_id=&quot;27265&quot;&gt;&lt;property id=&quot;20148&quot; value=&quot;5&quot;/&gt;&lt;property id=&quot;20300&quot; value=&quot;Slide 30 - &amp;quot;Origo Box of Facts- Bridge to 10 &amp;quot;&quot;/&gt;&lt;property id=&quot;20307&quot; value=&quot;467&quot;/&gt;&lt;/object&gt;&lt;object type=&quot;3&quot; unique_id=&quot;27266&quot;&gt;&lt;property id=&quot;20148&quot; value=&quot;5&quot;/&gt;&lt;property id=&quot;20300&quot; value=&quot;Slide 31 - &amp;quot;Origo Box of Facts- Bridge to 10 &amp;quot;&quot;/&gt;&lt;property id=&quot;20307&quot; value=&quot;469&quot;/&gt;&lt;/object&gt;&lt;object type=&quot;3&quot; unique_id=&quot;27267&quot;&gt;&lt;property id=&quot;20148&quot; value=&quot;5&quot;/&gt;&lt;property id=&quot;20300&quot; value=&quot;Slide 32 - &amp;quot;Origo Box of Facts- Count on &amp;quot;&quot;/&gt;&lt;property id=&quot;20307&quot; value=&quot;468&quot;/&gt;&lt;/object&gt;&lt;object type=&quot;3&quot; unique_id=&quot;27268&quot;&gt;&lt;property id=&quot;20148&quot; value=&quot;5&quot;/&gt;&lt;property id=&quot;20300&quot; value=&quot;Slide 33 - &amp;quot;Origo Box of Facts- Doubles  &amp;quot;&quot;/&gt;&lt;property id=&quot;20307&quot; value=&quot;470&quot;/&gt;&lt;/object&gt;&lt;object type=&quot;3&quot; unique_id=&quot;27269&quot;&gt;&lt;property id=&quot;20148&quot; value=&quot;5&quot;/&gt;&lt;property id=&quot;20300&quot; value=&quot;Slide 34 - &amp;quot;Origo Box of Facts- flash cards &amp;quot;&quot;/&gt;&lt;property id=&quot;20307&quot; value=&quot;471&quot;/&gt;&lt;/object&gt;&lt;object type=&quot;3&quot; unique_id=&quot;27270&quot;&gt;&lt;property id=&quot;20148&quot; value=&quot;5&quot;/&gt;&lt;property id=&quot;20300&quot; value=&quot;Slide 35 - &amp;quot;Origo Box of Facts- Near Doubles &amp;quot;&quot;/&gt;&lt;property id=&quot;20307&quot; value=&quot;472&quot;/&gt;&lt;/object&gt;&lt;object type=&quot;3&quot; unique_id=&quot;27271&quot;&gt;&lt;property id=&quot;20148&quot; value=&quot;5&quot;/&gt;&lt;property id=&quot;20300&quot; value=&quot;Slide 36 - &amp;quot;Adding with place value &amp;quot;&quot;/&gt;&lt;property id=&quot;20307&quot; value=&quot;476&quot;/&gt;&lt;/object&gt;&lt;object type=&quot;3&quot; unique_id=&quot;27272&quot;&gt;&lt;property id=&quot;20148&quot; value=&quot;5&quot;/&gt;&lt;property id=&quot;20300&quot; value=&quot;Slide 37 - &amp;quot;Subtraction  &amp;amp;#x09;&amp;quot;&quot;/&gt;&lt;property id=&quot;20307&quot; value=&quot;440&quot;/&gt;&lt;/object&gt;&lt;object type=&quot;3&quot; unique_id=&quot;27273&quot;&gt;&lt;property id=&quot;20148&quot; value=&quot;5&quot;/&gt;&lt;property id=&quot;20300&quot; value=&quot;Slide 38 - &amp;quot;Subset within a Set &amp;quot;&quot;/&gt;&lt;property id=&quot;20307&quot; value=&quot;477&quot;/&gt;&lt;/object&gt;&lt;object type=&quot;3&quot; unique_id=&quot;27274&quot;&gt;&lt;property id=&quot;20148&quot; value=&quot;5&quot;/&gt;&lt;property id=&quot;20300&quot; value=&quot;Slide 39 - &amp;quot;What students should know &amp;quot;&quot;/&gt;&lt;property id=&quot;20307&quot; value=&quot;478&quot;/&gt;&lt;/object&gt;&lt;object type=&quot;3&quot; unique_id=&quot;27275&quot;&gt;&lt;property id=&quot;20148&quot; value=&quot;5&quot;/&gt;&lt;property id=&quot;20300&quot; value=&quot;Slide 40 - &amp;quot;Common Errors with Subtraction &amp;quot;&quot;/&gt;&lt;property id=&quot;20307&quot; value=&quot;479&quot;/&gt;&lt;/object&gt;&lt;object type=&quot;3&quot; unique_id=&quot;27276&quot;&gt;&lt;property id=&quot;20148&quot; value=&quot;5&quot;/&gt;&lt;property id=&quot;20300&quot; value=&quot;Slide 41 - &amp;quot;Common Errors with Subtraction &amp;quot;&quot;/&gt;&lt;property id=&quot;20307&quot; value=&quot;480&quot;/&gt;&lt;/object&gt;&lt;object type=&quot;3&quot; unique_id=&quot;27277&quot;&gt;&lt;property id=&quot;20148&quot; value=&quot;5&quot;/&gt;&lt;property id=&quot;20300&quot; value=&quot;Slide 42 - &amp;quot;Common Errors with Subtraction &amp;quot;&quot;/&gt;&lt;property id=&quot;20307&quot; value=&quot;481&quot;/&gt;&lt;/object&gt;&lt;object type=&quot;3&quot; unique_id=&quot;27278&quot;&gt;&lt;property id=&quot;20148&quot; value=&quot;5&quot;/&gt;&lt;property id=&quot;20300&quot; value=&quot;Slide 43 - &amp;quot;Common Errors with Subtraction &amp;quot;&quot;/&gt;&lt;property id=&quot;20307&quot; value=&quot;482&quot;/&gt;&lt;/object&gt;&lt;object type=&quot;3&quot; unique_id=&quot;27279&quot;&gt;&lt;property id=&quot;20148&quot; value=&quot;5&quot;/&gt;&lt;property id=&quot;20300&quot; value=&quot;Slide 44 - &amp;quot;Common Errors with subtraction &amp;quot;&quot;/&gt;&lt;property id=&quot;20307&quot; value=&quot;483&quot;/&gt;&lt;/object&gt;&lt;object type=&quot;3&quot; unique_id=&quot;27280&quot;&gt;&lt;property id=&quot;20148&quot; value=&quot;5&quot;/&gt;&lt;property id=&quot;20300&quot; value=&quot;Slide 45 - &amp;quot;Common Errors with subtraction &amp;quot;&quot;/&gt;&lt;property id=&quot;20307&quot; value=&quot;484&quot;/&gt;&lt;/object&gt;&lt;object type=&quot;3&quot; unique_id=&quot;27281&quot;&gt;&lt;property id=&quot;20148&quot; value=&quot;5&quot;/&gt;&lt;property id=&quot;20300&quot; value=&quot;Slide 46 - &amp;quot;Subtraction Intervention &amp;quot;&quot;/&gt;&lt;property id=&quot;20307&quot; value=&quot;485&quot;/&gt;&lt;/object&gt;&lt;object type=&quot;3&quot; unique_id=&quot;27282&quot;&gt;&lt;property id=&quot;20148&quot; value=&quot;5&quot;/&gt;&lt;property id=&quot;20300&quot; value=&quot;Slide 60 - &amp;quot;Multiplication   &amp;amp;#x09;&amp;quot;&quot;/&gt;&lt;property id=&quot;20307&quot; value=&quot;441&quot;/&gt;&lt;/object&gt;&lt;object type=&quot;3&quot; unique_id=&quot;28117&quot;&gt;&lt;property id=&quot;20148&quot; value=&quot;5&quot;/&gt;&lt;property id=&quot;20300&quot; value=&quot;Slide 47 - &amp;quot;Connecting Addition and Subtraction&amp;quot;&quot;/&gt;&lt;property id=&quot;20307&quot; value=&quot;486&quot;/&gt;&lt;/object&gt;&lt;object type=&quot;3&quot; unique_id=&quot;28118&quot;&gt;&lt;property id=&quot;20148&quot; value=&quot;5&quot;/&gt;&lt;property id=&quot;20300&quot; value=&quot;Slide 48 - &amp;quot;Subtraction with a number line &amp;quot;&quot;/&gt;&lt;property id=&quot;20307&quot; value=&quot;487&quot;/&gt;&lt;/object&gt;&lt;object type=&quot;3&quot; unique_id=&quot;28119&quot;&gt;&lt;property id=&quot;20148&quot; value=&quot;5&quot;/&gt;&lt;property id=&quot;20300&quot; value=&quot;Slide 49 - &amp;quot;Mental Subtraction Fact Strategies &amp;quot;&quot;/&gt;&lt;property id=&quot;20307&quot; value=&quot;488&quot;/&gt;&lt;/object&gt;&lt;object type=&quot;3&quot; unique_id=&quot;28120&quot;&gt;&lt;property id=&quot;20148&quot; value=&quot;5&quot;/&gt;&lt;property id=&quot;20300&quot; value=&quot;Slide 50 - &amp;quot;Mental Subtraction Fact Strategies  &amp;quot;&quot;/&gt;&lt;property id=&quot;20307&quot; value=&quot;489&quot;/&gt;&lt;/object&gt;&lt;object type=&quot;3&quot; unique_id=&quot;28121&quot;&gt;&lt;property id=&quot;20148&quot; value=&quot;5&quot;/&gt;&lt;property id=&quot;20300&quot; value=&quot;Slide 51 - &amp;quot;Mental Subtraction Fact Strategies &amp;quot;&quot;/&gt;&lt;property id=&quot;20307&quot; value=&quot;490&quot;/&gt;&lt;/object&gt;&lt;object type=&quot;3&quot; unique_id=&quot;28122&quot;&gt;&lt;property id=&quot;20148&quot; value=&quot;5&quot;/&gt;&lt;property id=&quot;20300&quot; value=&quot;Slide 52 - &amp;quot;Mental Subtraction Fact Strategies &amp;quot;&quot;/&gt;&lt;property id=&quot;20307&quot; value=&quot;491&quot;/&gt;&lt;/object&gt;&lt;object type=&quot;3&quot; unique_id=&quot;28123&quot;&gt;&lt;property id=&quot;20148&quot; value=&quot;5&quot;/&gt;&lt;property id=&quot;20300&quot; value=&quot;Slide 53 - &amp;quot;Mental Subtraction Fact Strategies &amp;quot;&quot;/&gt;&lt;property id=&quot;20307&quot; value=&quot;492&quot;/&gt;&lt;/object&gt;&lt;object type=&quot;3&quot; unique_id=&quot;28124&quot;&gt;&lt;property id=&quot;20148&quot; value=&quot;5&quot;/&gt;&lt;property id=&quot;20300&quot; value=&quot;Slide 54 - &amp;quot;Mental Subtraction Fact Strategies &amp;quot;&quot;/&gt;&lt;property id=&quot;20307&quot; value=&quot;493&quot;/&gt;&lt;/object&gt;&lt;object type=&quot;3&quot; unique_id=&quot;28125&quot;&gt;&lt;property id=&quot;20148&quot; value=&quot;5&quot;/&gt;&lt;property id=&quot;20300&quot; value=&quot;Slide 55 - &amp;quot;Mental Subtraction Fact Strategies &amp;quot;&quot;/&gt;&lt;property id=&quot;20307&quot; value=&quot;494&quot;/&gt;&lt;/object&gt;&lt;object type=&quot;3&quot; unique_id=&quot;28126&quot;&gt;&lt;property id=&quot;20148&quot; value=&quot;5&quot;/&gt;&lt;property id=&quot;20300&quot; value=&quot;Slide 56 - &amp;quot;Origo Box of Facts- Count on &amp;quot;&quot;/&gt;&lt;property id=&quot;20307&quot; value=&quot;496&quot;/&gt;&lt;/object&gt;&lt;object type=&quot;3&quot; unique_id=&quot;28127&quot;&gt;&lt;property id=&quot;20148&quot; value=&quot;5&quot;/&gt;&lt;property id=&quot;20300&quot; value=&quot;Slide 57 - &amp;quot;Origo Box of Facts- flash cards &amp;quot;&quot;/&gt;&lt;property id=&quot;20307&quot; value=&quot;497&quot;/&gt;&lt;/object&gt;&lt;object type=&quot;3&quot; unique_id=&quot;28128&quot;&gt;&lt;property id=&quot;20148&quot; value=&quot;5&quot;/&gt;&lt;property id=&quot;20300&quot; value=&quot;Slide 58 - &amp;quot;Origo Box of Facts- flash cards &amp;quot;&quot;/&gt;&lt;property id=&quot;20307&quot; value=&quot;498&quot;/&gt;&lt;/object&gt;&lt;object type=&quot;3&quot; unique_id=&quot;28129&quot;&gt;&lt;property id=&quot;20148&quot; value=&quot;5&quot;/&gt;&lt;property id=&quot;20300&quot; value=&quot;Slide 59 - &amp;quot;Subtraction with place value &amp;quot;&quot;/&gt;&lt;property id=&quot;20307&quot; value=&quot;499&quot;/&gt;&lt;/object&gt;&lt;object type=&quot;3&quot; unique_id=&quot;28130&quot;&gt;&lt;property id=&quot;20148&quot; value=&quot;5&quot;/&gt;&lt;property id=&quot;20300&quot; value=&quot;Slide 61 - &amp;quot;Unioning multiple sets of equal cardinality&amp;quot;&quot;/&gt;&lt;property id=&quot;20307&quot; value=&quot;500&quot;/&gt;&lt;/object&gt;&lt;object type=&quot;3&quot; unique_id=&quot;28131&quot;&gt;&lt;property id=&quot;20148&quot; value=&quot;5&quot;/&gt;&lt;property id=&quot;20300&quot; value=&quot;Slide 62 - &amp;quot;What students should know &amp;quot;&quot;/&gt;&lt;property id=&quot;20307&quot; value=&quot;501&quot;/&gt;&lt;/object&gt;&lt;object type=&quot;3&quot; unique_id=&quot;28132&quot;&gt;&lt;property id=&quot;20148&quot; value=&quot;5&quot;/&gt;&lt;property id=&quot;20300&quot; value=&quot;Slide 63 - &amp;quot;Common Errors with Subtraction &amp;quot;&quot;/&gt;&lt;property id=&quot;20307&quot; value=&quot;502&quot;/&gt;&lt;/object&gt;&lt;object type=&quot;3&quot; unique_id=&quot;28519&quot;&gt;&lt;property id=&quot;20148&quot; value=&quot;5&quot;/&gt;&lt;property id=&quot;20300&quot; value=&quot;Slide 2 - &amp;quot;Games to Develop Number Sense &amp;quot;&quot;/&gt;&lt;property id=&quot;20307&quot; value=&quot;503&quot;/&gt;&lt;/object&gt;&lt;/object&gt;&lt;/object&gt;&lt;/database&gt;"/>
  <p:tag name="SECTOMILLISECCONVERTED"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4691</TotalTime>
  <Words>2083</Words>
  <Application>Microsoft Office PowerPoint</Application>
  <PresentationFormat>On-screen Show (4:3)</PresentationFormat>
  <Paragraphs>411</Paragraphs>
  <Slides>63</Slides>
  <Notes>17</Notes>
  <HiddenSlides>0</HiddenSlides>
  <MMClips>0</MMClips>
  <ScaleCrop>false</ScaleCrop>
  <HeadingPairs>
    <vt:vector size="4" baseType="variant">
      <vt:variant>
        <vt:lpstr>Theme</vt:lpstr>
      </vt:variant>
      <vt:variant>
        <vt:i4>1</vt:i4>
      </vt:variant>
      <vt:variant>
        <vt:lpstr>Slide Titles</vt:lpstr>
      </vt:variant>
      <vt:variant>
        <vt:i4>63</vt:i4>
      </vt:variant>
    </vt:vector>
  </HeadingPairs>
  <TitlesOfParts>
    <vt:vector size="64" baseType="lpstr">
      <vt:lpstr>Equity</vt:lpstr>
      <vt:lpstr>Specially Designed Instruction in Math PDU Session five and six </vt:lpstr>
      <vt:lpstr>Games to Develop Number Sense </vt:lpstr>
      <vt:lpstr>Text </vt:lpstr>
      <vt:lpstr>Outcomes for Session Four   </vt:lpstr>
      <vt:lpstr>Addition   </vt:lpstr>
      <vt:lpstr>A union of sets </vt:lpstr>
      <vt:lpstr>Slide 7</vt:lpstr>
      <vt:lpstr>What students should know </vt:lpstr>
      <vt:lpstr>Common Errors with addition </vt:lpstr>
      <vt:lpstr>Common Errors with addition </vt:lpstr>
      <vt:lpstr>Common Errors with addition </vt:lpstr>
      <vt:lpstr>Common Errors with addition </vt:lpstr>
      <vt:lpstr>Common Errors with addition </vt:lpstr>
      <vt:lpstr>Common Errors with addition </vt:lpstr>
      <vt:lpstr>Common Errors with addition </vt:lpstr>
      <vt:lpstr>Addition Instruction- building sets of numbers and adding them </vt:lpstr>
      <vt:lpstr>Addition Instruction- Number lines </vt:lpstr>
      <vt:lpstr>Addition Instruction </vt:lpstr>
      <vt:lpstr>Mental Addition Fact Strategies </vt:lpstr>
      <vt:lpstr>Mental Addition Fact Strategies </vt:lpstr>
      <vt:lpstr>Mental Addition Fact Strategies </vt:lpstr>
      <vt:lpstr>Mental Addition Fact Strategies </vt:lpstr>
      <vt:lpstr>Mental Addition Fact Strategies </vt:lpstr>
      <vt:lpstr>Mental Addition Fact Strategies </vt:lpstr>
      <vt:lpstr>Mental Addition Fact Strategies </vt:lpstr>
      <vt:lpstr>Mental Addition Fact Strategies </vt:lpstr>
      <vt:lpstr>Mental Addition Fact Strategies </vt:lpstr>
      <vt:lpstr>Mental Addition Fact Strategies </vt:lpstr>
      <vt:lpstr>Strategy verses Memorization </vt:lpstr>
      <vt:lpstr>Origo Box of Facts- Bridge to 10 </vt:lpstr>
      <vt:lpstr>Origo Box of Facts- Bridge to 10 </vt:lpstr>
      <vt:lpstr>Origo Box of Facts- Count on </vt:lpstr>
      <vt:lpstr>Origo Box of Facts- Doubles  </vt:lpstr>
      <vt:lpstr>Origo Box of Facts- flash cards </vt:lpstr>
      <vt:lpstr>Origo Box of Facts- Near Doubles </vt:lpstr>
      <vt:lpstr>Adding with place value </vt:lpstr>
      <vt:lpstr>Subtraction   </vt:lpstr>
      <vt:lpstr>Subset within a Set </vt:lpstr>
      <vt:lpstr>What students should know </vt:lpstr>
      <vt:lpstr>Common Errors with Subtraction </vt:lpstr>
      <vt:lpstr>Common Errors with Subtraction </vt:lpstr>
      <vt:lpstr>Common Errors with Subtraction </vt:lpstr>
      <vt:lpstr>Common Errors with Subtraction </vt:lpstr>
      <vt:lpstr>Common Errors with subtraction </vt:lpstr>
      <vt:lpstr>Common Errors with subtraction </vt:lpstr>
      <vt:lpstr>Subtraction Intervention </vt:lpstr>
      <vt:lpstr>Connecting Addition and Subtraction</vt:lpstr>
      <vt:lpstr>Subtraction with a number line </vt:lpstr>
      <vt:lpstr>Mental Subtraction Fact Strategies </vt:lpstr>
      <vt:lpstr>Mental Subtraction Fact Strategies  </vt:lpstr>
      <vt:lpstr>Mental Subtraction Fact Strategies </vt:lpstr>
      <vt:lpstr>Mental Subtraction Fact Strategies </vt:lpstr>
      <vt:lpstr>Mental Subtraction Fact Strategies </vt:lpstr>
      <vt:lpstr>Mental Subtraction Fact Strategies </vt:lpstr>
      <vt:lpstr>Mental Subtraction Fact Strategies </vt:lpstr>
      <vt:lpstr>Origo Box of Facts- Count on </vt:lpstr>
      <vt:lpstr>Origo Box of Facts- flash cards </vt:lpstr>
      <vt:lpstr>Origo Box of Facts- flash cards </vt:lpstr>
      <vt:lpstr>Subtraction with place value </vt:lpstr>
      <vt:lpstr>Multiplication    </vt:lpstr>
      <vt:lpstr>Unioning multiple sets of equal cardinality</vt:lpstr>
      <vt:lpstr>What students should know </vt:lpstr>
      <vt:lpstr>Common Errors with Subtraction </vt:lpstr>
    </vt:vector>
  </TitlesOfParts>
  <Company>DPS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Considerations around Math Instruction for Students with Disabilities</dc:title>
  <dc:creator>Robert Frantum-Allen</dc:creator>
  <cp:lastModifiedBy>Robert Frantum-Allen</cp:lastModifiedBy>
  <cp:revision>92</cp:revision>
  <dcterms:created xsi:type="dcterms:W3CDTF">2012-05-10T03:16:01Z</dcterms:created>
  <dcterms:modified xsi:type="dcterms:W3CDTF">2013-04-09T11:45:14Z</dcterms:modified>
</cp:coreProperties>
</file>